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3" r:id="rId3"/>
    <p:sldId id="276" r:id="rId4"/>
    <p:sldId id="277" r:id="rId5"/>
    <p:sldId id="279" r:id="rId6"/>
    <p:sldId id="280" r:id="rId7"/>
    <p:sldId id="297" r:id="rId8"/>
    <p:sldId id="281" r:id="rId9"/>
    <p:sldId id="287" r:id="rId10"/>
    <p:sldId id="263" r:id="rId11"/>
    <p:sldId id="282" r:id="rId12"/>
    <p:sldId id="284" r:id="rId13"/>
    <p:sldId id="286" r:id="rId14"/>
    <p:sldId id="285" r:id="rId15"/>
    <p:sldId id="289" r:id="rId16"/>
    <p:sldId id="288" r:id="rId17"/>
    <p:sldId id="272" r:id="rId18"/>
    <p:sldId id="275" r:id="rId19"/>
    <p:sldId id="270" r:id="rId20"/>
    <p:sldId id="291" r:id="rId21"/>
    <p:sldId id="298" r:id="rId22"/>
    <p:sldId id="299" r:id="rId23"/>
    <p:sldId id="264" r:id="rId24"/>
    <p:sldId id="269" r:id="rId25"/>
    <p:sldId id="274" r:id="rId26"/>
    <p:sldId id="295" r:id="rId27"/>
    <p:sldId id="296" r:id="rId28"/>
    <p:sldId id="292" r:id="rId29"/>
    <p:sldId id="293" r:id="rId30"/>
    <p:sldId id="300" r:id="rId31"/>
    <p:sldId id="290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82"/>
  </p:normalViewPr>
  <p:slideViewPr>
    <p:cSldViewPr>
      <p:cViewPr varScale="1">
        <p:scale>
          <a:sx n="111" d="100"/>
          <a:sy n="111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D727-481E-404C-96B2-54E1605068E9}" type="datetimeFigureOut">
              <a:rPr lang="en-US" smtClean="0"/>
              <a:t>5/16/20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2D92-74FB-4FC3-80F2-B1C874B54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22D92-74FB-4FC3-80F2-B1C874B545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8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9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2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6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3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CE15-C32D-4ABA-94DD-E19BA8A51F2B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B628-EA17-4EC8-BC06-848E17C0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66800"/>
            <a:ext cx="678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Who is afraid of inflation: </a:t>
            </a:r>
          </a:p>
          <a:p>
            <a:r>
              <a:rPr lang="en-US" sz="2400" b="1" dirty="0"/>
              <a:t>The politics of austerity and the long shadow of the 1970s</a:t>
            </a:r>
          </a:p>
          <a:p>
            <a:endParaRPr lang="en-US" sz="2400" b="1" dirty="0"/>
          </a:p>
          <a:p>
            <a:r>
              <a:rPr lang="en-US" sz="2400" b="1" dirty="0"/>
              <a:t>Adam Tooze Yale</a:t>
            </a:r>
          </a:p>
          <a:p>
            <a:endParaRPr lang="en-US" sz="2400" b="1" dirty="0"/>
          </a:p>
          <a:p>
            <a:r>
              <a:rPr lang="en-US" sz="2400" b="1" dirty="0"/>
              <a:t>September 2013</a:t>
            </a:r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6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638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Helmut Schmidt, Dortmund, </a:t>
            </a:r>
            <a:r>
              <a:rPr lang="en-US" b="1" dirty="0" err="1"/>
              <a:t>Juli</a:t>
            </a:r>
            <a:r>
              <a:rPr lang="en-US" b="1" dirty="0"/>
              <a:t> 1972: “</a:t>
            </a:r>
            <a:r>
              <a:rPr lang="en-US" b="1" dirty="0" err="1"/>
              <a:t>lieber</a:t>
            </a:r>
            <a:r>
              <a:rPr lang="en-US" b="1" dirty="0"/>
              <a:t> 5 </a:t>
            </a:r>
            <a:r>
              <a:rPr lang="en-US" b="1" dirty="0" err="1"/>
              <a:t>prozent</a:t>
            </a:r>
            <a:r>
              <a:rPr lang="en-US" b="1" dirty="0"/>
              <a:t> inflation </a:t>
            </a:r>
            <a:r>
              <a:rPr lang="en-US" b="1" dirty="0" err="1"/>
              <a:t>als</a:t>
            </a:r>
            <a:r>
              <a:rPr lang="en-US" b="1" dirty="0"/>
              <a:t> 5 </a:t>
            </a:r>
            <a:r>
              <a:rPr lang="en-US" b="1" dirty="0" err="1"/>
              <a:t>prozent</a:t>
            </a:r>
            <a:r>
              <a:rPr lang="en-US" b="1" dirty="0"/>
              <a:t> </a:t>
            </a:r>
            <a:r>
              <a:rPr lang="en-US" b="1" dirty="0" err="1"/>
              <a:t>arbeitslosigkeit</a:t>
            </a:r>
            <a:r>
              <a:rPr lang="en-US" b="1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8153400" cy="54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52" y="75667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Audience – organized working-class that had put the SPD in office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6952" y="18404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 Belief that there was a trade off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952" y="130600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Collapse of Bretton Woods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090" y="5562600"/>
            <a:ext cx="83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Belief that as finance Minister he had power to make the call – rather than </a:t>
            </a:r>
            <a:r>
              <a:rPr lang="en-US" dirty="0" err="1"/>
              <a:t>Bundesbank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3613615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7F3372-543A-A341-88C7-E3AAAEDEDAE4}"/>
              </a:ext>
            </a:extLst>
          </p:cNvPr>
          <p:cNvSpPr txBox="1"/>
          <p:nvPr/>
        </p:nvSpPr>
        <p:spPr>
          <a:xfrm>
            <a:off x="381000" y="1716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makes Schmidt’s 1972 speech possible? </a:t>
            </a:r>
          </a:p>
        </p:txBody>
      </p:sp>
    </p:spTree>
    <p:extLst>
      <p:ext uri="{BB962C8B-B14F-4D97-AF65-F5344CB8AC3E}">
        <p14:creationId xmlns:p14="http://schemas.microsoft.com/office/powerpoint/2010/main" val="16604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over ten years later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4778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Trade off has collapsed … from Philips curve to NAIRU (non-accelerating rate of unemployment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20165"/>
            <a:ext cx="3924300" cy="3105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72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Schmidt out of power and old left fragmenting irrevocably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16713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dirty="0" err="1"/>
              <a:t>Bundesbank</a:t>
            </a:r>
            <a:r>
              <a:rPr lang="en-US" dirty="0"/>
              <a:t> calling shots both at home 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747796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Bretton Woods replaced by </a:t>
            </a:r>
            <a:r>
              <a:rPr lang="en-US" dirty="0" err="1"/>
              <a:t>european</a:t>
            </a:r>
            <a:r>
              <a:rPr lang="en-US" dirty="0"/>
              <a:t> monetary system </a:t>
            </a:r>
          </a:p>
        </p:txBody>
      </p:sp>
    </p:spTree>
    <p:extLst>
      <p:ext uri="{BB962C8B-B14F-4D97-AF65-F5344CB8AC3E}">
        <p14:creationId xmlns:p14="http://schemas.microsoft.com/office/powerpoint/2010/main" val="35080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85825"/>
            <a:ext cx="80200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new German </a:t>
            </a:r>
            <a:r>
              <a:rPr lang="en-US" b="1" dirty="0" err="1"/>
              <a:t>Sonderweg</a:t>
            </a:r>
            <a:r>
              <a:rPr lang="en-US" b="1" dirty="0"/>
              <a:t> defined during the “great inflation”: 1973-1983</a:t>
            </a:r>
          </a:p>
        </p:txBody>
      </p:sp>
    </p:spTree>
    <p:extLst>
      <p:ext uri="{BB962C8B-B14F-4D97-AF65-F5344CB8AC3E}">
        <p14:creationId xmlns:p14="http://schemas.microsoft.com/office/powerpoint/2010/main" val="136955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this special path is, at first, not exemplary. It puts Germany on the defensive.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Contrary to simplistic narrative of “market revolution” in economics, Keynesianism does not give up without a fight!</a:t>
            </a:r>
          </a:p>
        </p:txBody>
      </p:sp>
    </p:spTree>
    <p:extLst>
      <p:ext uri="{BB962C8B-B14F-4D97-AF65-F5344CB8AC3E}">
        <p14:creationId xmlns:p14="http://schemas.microsoft.com/office/powerpoint/2010/main" val="174173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0"/>
            <a:ext cx="5148943" cy="6774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3048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caricature of mechanical Keynesianism </a:t>
            </a:r>
          </a:p>
          <a:p>
            <a:r>
              <a:rPr lang="en-US" dirty="0"/>
              <a:t>Bill Phillips LSE, 1949</a:t>
            </a:r>
          </a:p>
          <a:p>
            <a:r>
              <a:rPr lang="en-US" dirty="0"/>
              <a:t>Money National Income Analogue Computer</a:t>
            </a:r>
          </a:p>
          <a:p>
            <a:r>
              <a:rPr lang="en-US" dirty="0"/>
              <a:t>MNIAC </a:t>
            </a:r>
          </a:p>
        </p:txBody>
      </p:sp>
    </p:spTree>
    <p:extLst>
      <p:ext uri="{BB962C8B-B14F-4D97-AF65-F5344CB8AC3E}">
        <p14:creationId xmlns:p14="http://schemas.microsoft.com/office/powerpoint/2010/main" val="149402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1970s High-Tech the Econometric Matrix of the locomotive theory: interdependencies estimated as part of the OECD/UN LINK model, 1978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9339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2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89"/>
            <a:ext cx="8610600" cy="6383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6" y="97971"/>
            <a:ext cx="890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Organized informality : Bonn Economic Summit 1978</a:t>
            </a:r>
          </a:p>
        </p:txBody>
      </p:sp>
    </p:spTree>
    <p:extLst>
      <p:ext uri="{BB962C8B-B14F-4D97-AF65-F5344CB8AC3E}">
        <p14:creationId xmlns:p14="http://schemas.microsoft.com/office/powerpoint/2010/main" val="109805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8915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March 1978	Preliminary Franco-German-Commission talks about EMS</a:t>
            </a:r>
          </a:p>
          <a:p>
            <a:r>
              <a:rPr lang="en-US" sz="1600" dirty="0"/>
              <a:t>June 1978		Bonn Summit</a:t>
            </a:r>
          </a:p>
          <a:p>
            <a:r>
              <a:rPr lang="en-US" sz="1600" dirty="0"/>
              <a:t>30 Nov 1978	Schmidt compromise with the </a:t>
            </a:r>
            <a:r>
              <a:rPr lang="en-US" sz="1600" dirty="0" err="1"/>
              <a:t>Bundesbank</a:t>
            </a:r>
            <a:r>
              <a:rPr lang="en-US" sz="1600" dirty="0"/>
              <a:t> over EMS</a:t>
            </a:r>
          </a:p>
          <a:p>
            <a:r>
              <a:rPr lang="en-US" sz="1600" dirty="0"/>
              <a:t>Oct 1979 		Carter appoints Volcker to Fed</a:t>
            </a:r>
          </a:p>
          <a:p>
            <a:r>
              <a:rPr lang="en-US" sz="1600" dirty="0"/>
              <a:t>Dec 1980		$ Reserves of </a:t>
            </a:r>
            <a:r>
              <a:rPr lang="en-US" sz="1600" dirty="0" err="1"/>
              <a:t>Bundesbank</a:t>
            </a:r>
            <a:r>
              <a:rPr lang="en-US" sz="1600" dirty="0"/>
              <a:t> fallen by half since 1978</a:t>
            </a:r>
          </a:p>
          <a:p>
            <a:r>
              <a:rPr lang="en-US" sz="1600" dirty="0"/>
              <a:t>Feb 1981		 $ interest rates reach maximum of 21 % </a:t>
            </a:r>
          </a:p>
          <a:p>
            <a:r>
              <a:rPr lang="en-US" sz="1600" dirty="0"/>
              <a:t>19 Feb 1981 	</a:t>
            </a:r>
            <a:r>
              <a:rPr lang="en-US" sz="1600" dirty="0" err="1"/>
              <a:t>Bundesbank</a:t>
            </a:r>
            <a:r>
              <a:rPr lang="en-US" sz="1600" dirty="0"/>
              <a:t> responds by raising rates </a:t>
            </a:r>
          </a:p>
          <a:p>
            <a:r>
              <a:rPr lang="en-US" sz="1600" dirty="0"/>
              <a:t>1 April 1981 	German and French governments negotiate with Saudis</a:t>
            </a:r>
          </a:p>
          <a:p>
            <a:r>
              <a:rPr lang="en-US" sz="1600" dirty="0"/>
              <a:t>11 Mai 1981 	</a:t>
            </a:r>
            <a:r>
              <a:rPr lang="en-US" sz="1600" dirty="0" err="1"/>
              <a:t>Mitterand</a:t>
            </a:r>
            <a:r>
              <a:rPr lang="en-US" sz="1600" dirty="0"/>
              <a:t> elected French President</a:t>
            </a:r>
          </a:p>
          <a:p>
            <a:r>
              <a:rPr lang="en-US" sz="1600" dirty="0"/>
              <a:t>22 Mai 1981 	Capital Controls introduced in France</a:t>
            </a:r>
          </a:p>
          <a:p>
            <a:r>
              <a:rPr lang="en-US" sz="1600" dirty="0"/>
              <a:t>5 Oct 1981 	1</a:t>
            </a:r>
            <a:r>
              <a:rPr lang="en-US" sz="1600" baseline="30000" dirty="0"/>
              <a:t>st</a:t>
            </a:r>
            <a:r>
              <a:rPr lang="en-US" sz="1600" dirty="0"/>
              <a:t> devaluation of Franc in EMS </a:t>
            </a:r>
          </a:p>
          <a:p>
            <a:r>
              <a:rPr lang="en-US" sz="1600" dirty="0" err="1"/>
              <a:t>Juni</a:t>
            </a:r>
            <a:r>
              <a:rPr lang="en-US" sz="1600" dirty="0"/>
              <a:t> 1982	 	Fiasco of Paris Economic Summit</a:t>
            </a:r>
          </a:p>
          <a:p>
            <a:r>
              <a:rPr lang="en-US" sz="1600" dirty="0"/>
              <a:t>12 </a:t>
            </a:r>
            <a:r>
              <a:rPr lang="en-US" sz="1600" dirty="0" err="1"/>
              <a:t>Juni</a:t>
            </a:r>
            <a:r>
              <a:rPr lang="en-US" sz="1600" dirty="0"/>
              <a:t> 1982 	2</a:t>
            </a:r>
            <a:r>
              <a:rPr lang="en-US" sz="1600" baseline="30000" dirty="0"/>
              <a:t>nd</a:t>
            </a:r>
            <a:r>
              <a:rPr lang="en-US" sz="1600" dirty="0"/>
              <a:t> Franc devaluation </a:t>
            </a:r>
          </a:p>
          <a:p>
            <a:r>
              <a:rPr lang="en-US" sz="1600" dirty="0"/>
              <a:t>March 1983 	Collapse of socialist-communist coalition in Paris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440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Decisive Junctures in the Establishment of the Anti-Inflationary Order </a:t>
            </a:r>
          </a:p>
        </p:txBody>
      </p:sp>
    </p:spTree>
    <p:extLst>
      <p:ext uri="{BB962C8B-B14F-4D97-AF65-F5344CB8AC3E}">
        <p14:creationId xmlns:p14="http://schemas.microsoft.com/office/powerpoint/2010/main" val="13689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72649"/>
            <a:ext cx="8056822" cy="5543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1995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German dominated EMS:</a:t>
            </a:r>
          </a:p>
        </p:txBody>
      </p:sp>
    </p:spTree>
    <p:extLst>
      <p:ext uri="{BB962C8B-B14F-4D97-AF65-F5344CB8AC3E}">
        <p14:creationId xmlns:p14="http://schemas.microsoft.com/office/powerpoint/2010/main" val="7351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6388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Helmut Schmidt, Dortmund, </a:t>
            </a:r>
            <a:r>
              <a:rPr lang="en-US" b="1" dirty="0" err="1"/>
              <a:t>Juli</a:t>
            </a:r>
            <a:r>
              <a:rPr lang="en-US" b="1" dirty="0"/>
              <a:t> 1972: “</a:t>
            </a:r>
            <a:r>
              <a:rPr lang="en-US" b="1" dirty="0" err="1"/>
              <a:t>lieber</a:t>
            </a:r>
            <a:r>
              <a:rPr lang="en-US" b="1" dirty="0"/>
              <a:t> 5 </a:t>
            </a:r>
            <a:r>
              <a:rPr lang="en-US" b="1" dirty="0" err="1"/>
              <a:t>prozent</a:t>
            </a:r>
            <a:r>
              <a:rPr lang="en-US" b="1" dirty="0"/>
              <a:t> inflation </a:t>
            </a:r>
            <a:r>
              <a:rPr lang="en-US" b="1" dirty="0" err="1"/>
              <a:t>als</a:t>
            </a:r>
            <a:r>
              <a:rPr lang="en-US" b="1" dirty="0"/>
              <a:t> 5 </a:t>
            </a:r>
            <a:r>
              <a:rPr lang="en-US" b="1" dirty="0" err="1"/>
              <a:t>prozent</a:t>
            </a:r>
            <a:r>
              <a:rPr lang="en-US" b="1" dirty="0"/>
              <a:t> </a:t>
            </a:r>
            <a:r>
              <a:rPr lang="en-US" b="1" dirty="0" err="1"/>
              <a:t>arbeitslosigkeit</a:t>
            </a:r>
            <a:r>
              <a:rPr lang="en-US" b="1" dirty="0"/>
              <a:t>” “rather 5 percent inflation than 5 % unemployment”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8153400" cy="54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0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1978-1983 as a historic juncture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22143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Direction of Fed policy set down to the present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752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Schmidt’s compromise with the </a:t>
            </a:r>
            <a:r>
              <a:rPr lang="en-US" dirty="0" err="1"/>
              <a:t>Bundesbank</a:t>
            </a:r>
            <a:r>
              <a:rPr lang="en-US" dirty="0"/>
              <a:t> sets tone of Eurozone the largest economic unit in the world:</a:t>
            </a:r>
          </a:p>
          <a:p>
            <a:r>
              <a:rPr lang="en-US" dirty="0"/>
              <a:t> Iron triangle of geopolitical concern, “coming to terms with the past” and monetary/fiscal austerity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311187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France is the last “experiment” by a major capitalist economy. It is </a:t>
            </a:r>
            <a:r>
              <a:rPr lang="en-US" dirty="0" err="1"/>
              <a:t>french</a:t>
            </a:r>
            <a:r>
              <a:rPr lang="en-US" dirty="0"/>
              <a:t> officials who generalize what becomes known as Washington consensus</a:t>
            </a:r>
          </a:p>
        </p:txBody>
      </p:sp>
    </p:spTree>
    <p:extLst>
      <p:ext uri="{BB962C8B-B14F-4D97-AF65-F5344CB8AC3E}">
        <p14:creationId xmlns:p14="http://schemas.microsoft.com/office/powerpoint/2010/main" val="30580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57" y="1295400"/>
            <a:ext cx="7068979" cy="5301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revisiting the history of the 1970s and recasting it as a story of dramatic political struggle and open debate we may hope to puncture the complacent determinism of the “great moderation” story.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181600"/>
            <a:ext cx="2743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 we counteract the tendency for TINA to morph into TWNA (There was no alternative)</a:t>
            </a:r>
          </a:p>
        </p:txBody>
      </p:sp>
    </p:spTree>
    <p:extLst>
      <p:ext uri="{BB962C8B-B14F-4D97-AF65-F5344CB8AC3E}">
        <p14:creationId xmlns:p14="http://schemas.microsoft.com/office/powerpoint/2010/main" val="42608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429"/>
            <a:ext cx="5257800" cy="59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735A35-F38E-8740-94C9-D8D6EECA4AF3}"/>
              </a:ext>
            </a:extLst>
          </p:cNvPr>
          <p:cNvSpPr txBox="1"/>
          <p:nvPr/>
        </p:nvSpPr>
        <p:spPr>
          <a:xfrm>
            <a:off x="5867400" y="685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“golden age”, growth and inflation had been positively associated. </a:t>
            </a:r>
          </a:p>
        </p:txBody>
      </p:sp>
    </p:spTree>
    <p:extLst>
      <p:ext uri="{BB962C8B-B14F-4D97-AF65-F5344CB8AC3E}">
        <p14:creationId xmlns:p14="http://schemas.microsoft.com/office/powerpoint/2010/main" val="340903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009" y="-543715"/>
            <a:ext cx="6324181" cy="84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3964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disappointing balance of a deflationary decade:</a:t>
            </a:r>
          </a:p>
        </p:txBody>
      </p:sp>
    </p:spTree>
    <p:extLst>
      <p:ext uri="{BB962C8B-B14F-4D97-AF65-F5344CB8AC3E}">
        <p14:creationId xmlns:p14="http://schemas.microsoft.com/office/powerpoint/2010/main" val="1001804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48"/>
            <a:ext cx="9144000" cy="56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Low Inflation Really Good for Growth?</a:t>
            </a:r>
          </a:p>
        </p:txBody>
      </p:sp>
    </p:spTree>
    <p:extLst>
      <p:ext uri="{BB962C8B-B14F-4D97-AF65-F5344CB8AC3E}">
        <p14:creationId xmlns:p14="http://schemas.microsoft.com/office/powerpoint/2010/main" val="359451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281408" cy="486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12559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moderate inflation is not bad for growth, what might it be good for?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Liabilities in Relation to GDP: USA and FRG</a:t>
            </a:r>
          </a:p>
        </p:txBody>
      </p:sp>
    </p:spTree>
    <p:extLst>
      <p:ext uri="{BB962C8B-B14F-4D97-AF65-F5344CB8AC3E}">
        <p14:creationId xmlns:p14="http://schemas.microsoft.com/office/powerpoint/2010/main" val="2013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067550" cy="4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164" y="281739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Slaying the inflationary demons for good? An austere future of debt repayment without historical precedent.</a:t>
            </a:r>
          </a:p>
        </p:txBody>
      </p:sp>
    </p:spTree>
    <p:extLst>
      <p:ext uri="{BB962C8B-B14F-4D97-AF65-F5344CB8AC3E}">
        <p14:creationId xmlns:p14="http://schemas.microsoft.com/office/powerpoint/2010/main" val="2080816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9" y="1524000"/>
            <a:ext cx="839258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709" y="304800"/>
            <a:ext cx="739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Rewriting the first ten of the </a:t>
            </a:r>
            <a:r>
              <a:rPr lang="en-US" b="1" dirty="0" err="1"/>
              <a:t>trente</a:t>
            </a:r>
            <a:r>
              <a:rPr lang="en-US" b="1" dirty="0"/>
              <a:t> </a:t>
            </a:r>
            <a:r>
              <a:rPr lang="en-US" b="1" dirty="0" err="1"/>
              <a:t>glorieuse</a:t>
            </a:r>
            <a:r>
              <a:rPr lang="en-US" b="1" dirty="0"/>
              <a:t>: the effect of inflation in reducing real postwar debts 1945-1955</a:t>
            </a:r>
          </a:p>
        </p:txBody>
      </p:sp>
    </p:spTree>
    <p:extLst>
      <p:ext uri="{BB962C8B-B14F-4D97-AF65-F5344CB8AC3E}">
        <p14:creationId xmlns:p14="http://schemas.microsoft.com/office/powerpoint/2010/main" val="264862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have an inflationary policy?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Is it equivalent to “pushing on a string”? i.e. can we get investment to revive?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8338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Can we manage an inflation once it is going?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214973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a policy of austerity more or less likely to revive animal spirits? </a:t>
            </a:r>
          </a:p>
        </p:txBody>
      </p:sp>
    </p:spTree>
    <p:extLst>
      <p:ext uri="{BB962C8B-B14F-4D97-AF65-F5344CB8AC3E}">
        <p14:creationId xmlns:p14="http://schemas.microsoft.com/office/powerpoint/2010/main" val="32199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1698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central bankers do manage an upward revision in inflationary targets and stick to them ….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99269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 It will be the greatest technocratic success story in history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771114" cy="50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 for the talk: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Critique of left anti-inflationism, anti-</a:t>
            </a:r>
            <a:r>
              <a:rPr lang="en-US" dirty="0" err="1"/>
              <a:t>Streeck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 useable history of the 1970s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Alternative future histories of the recovery: austerity, managed inflation, inflationary conflict </a:t>
            </a:r>
          </a:p>
        </p:txBody>
      </p:sp>
    </p:spTree>
    <p:extLst>
      <p:ext uri="{BB962C8B-B14F-4D97-AF65-F5344CB8AC3E}">
        <p14:creationId xmlns:p14="http://schemas.microsoft.com/office/powerpoint/2010/main" val="285717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3" y="228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need to reevaluate the pessimistic stories of policy failure told since the 1970s.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1801090"/>
            <a:ext cx="5372100" cy="4250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87493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need to reevaluate the story evoked by the shattering of the Philips Curve </a:t>
            </a:r>
          </a:p>
        </p:txBody>
      </p:sp>
    </p:spTree>
    <p:extLst>
      <p:ext uri="{BB962C8B-B14F-4D97-AF65-F5344CB8AC3E}">
        <p14:creationId xmlns:p14="http://schemas.microsoft.com/office/powerpoint/2010/main" val="33978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74237"/>
            <a:ext cx="5791200" cy="434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67885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what if the 1970s repeat themselves and inflation proves hard to control ….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30019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Inflationary momentum may build up.  But what will be the social forces that drive the escalating inflation?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327" y="5791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Unemployment is selective. The Cost of Living Is Felt by Everyone.</a:t>
            </a:r>
          </a:p>
        </p:txBody>
      </p:sp>
    </p:spTree>
    <p:extLst>
      <p:ext uri="{BB962C8B-B14F-4D97-AF65-F5344CB8AC3E}">
        <p14:creationId xmlns:p14="http://schemas.microsoft.com/office/powerpoint/2010/main" val="2243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4378036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“Whoever wishes not to speak of inflation 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4964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…. should be silent about debt jubilees and a new politics of redistribution”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636"/>
            <a:ext cx="2362200" cy="3937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182" y="1447800"/>
            <a:ext cx="5070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</a:t>
            </a:r>
            <a:r>
              <a:rPr lang="en-US" dirty="0" err="1"/>
              <a:t>Streeck’s</a:t>
            </a:r>
            <a:r>
              <a:rPr lang="en-US" dirty="0"/>
              <a:t> </a:t>
            </a:r>
            <a:r>
              <a:rPr lang="en-US" dirty="0" err="1"/>
              <a:t>Adorno</a:t>
            </a:r>
            <a:r>
              <a:rPr lang="en-US" dirty="0"/>
              <a:t> Lectures let us reply with a paraphrase of </a:t>
            </a:r>
            <a:r>
              <a:rPr lang="en-US" dirty="0" err="1"/>
              <a:t>Horkheimer’s</a:t>
            </a:r>
            <a:r>
              <a:rPr lang="en-US" dirty="0"/>
              <a:t> famous injunction about capitalism and fascism:  </a:t>
            </a:r>
          </a:p>
        </p:txBody>
      </p:sp>
    </p:spTree>
    <p:extLst>
      <p:ext uri="{BB962C8B-B14F-4D97-AF65-F5344CB8AC3E}">
        <p14:creationId xmlns:p14="http://schemas.microsoft.com/office/powerpoint/2010/main" val="94437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52400"/>
            <a:ext cx="4814887" cy="320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97" y="-34636"/>
            <a:ext cx="4035829" cy="6726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810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Wolfgang </a:t>
            </a:r>
            <a:r>
              <a:rPr lang="en-US" dirty="0" err="1"/>
              <a:t>Streeck</a:t>
            </a:r>
            <a:r>
              <a:rPr lang="en-US" dirty="0"/>
              <a:t>, Buying Time. The Crisis of Capitalism Postponed</a:t>
            </a:r>
          </a:p>
        </p:txBody>
      </p:sp>
    </p:spTree>
    <p:extLst>
      <p:ext uri="{BB962C8B-B14F-4D97-AF65-F5344CB8AC3E}">
        <p14:creationId xmlns:p14="http://schemas.microsoft.com/office/powerpoint/2010/main" val="216499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090613"/>
            <a:ext cx="54102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43945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Streeck’s</a:t>
            </a:r>
            <a:r>
              <a:rPr lang="en-US" dirty="0"/>
              <a:t> “crisis sequence” paradigm is based on the US: Inflation, public debt, privatized Keynesianism </a:t>
            </a:r>
          </a:p>
        </p:txBody>
      </p:sp>
    </p:spTree>
    <p:extLst>
      <p:ext uri="{BB962C8B-B14F-4D97-AF65-F5344CB8AC3E}">
        <p14:creationId xmlns:p14="http://schemas.microsoft.com/office/powerpoint/2010/main" val="283632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4100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11430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Streeck</a:t>
            </a:r>
            <a:r>
              <a:rPr lang="en-US" dirty="0"/>
              <a:t> wants to see this as a generic, common pattern, repeated in each major national economy. </a:t>
            </a:r>
          </a:p>
          <a:p>
            <a:endParaRPr lang="en-US" dirty="0"/>
          </a:p>
          <a:p>
            <a:r>
              <a:rPr lang="en-US" dirty="0"/>
              <a:t>Whereas in fact what we need is an account of the build-up of macroeconomic imbalances as expression of uneven and combined development of global capitalism </a:t>
            </a:r>
          </a:p>
        </p:txBody>
      </p:sp>
    </p:spTree>
    <p:extLst>
      <p:ext uri="{BB962C8B-B14F-4D97-AF65-F5344CB8AC3E}">
        <p14:creationId xmlns:p14="http://schemas.microsoft.com/office/powerpoint/2010/main" val="148549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953000" cy="6490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1447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some are buying time, who is selling? </a:t>
            </a:r>
          </a:p>
        </p:txBody>
      </p:sp>
    </p:spTree>
    <p:extLst>
      <p:ext uri="{BB962C8B-B14F-4D97-AF65-F5344CB8AC3E}">
        <p14:creationId xmlns:p14="http://schemas.microsoft.com/office/powerpoint/2010/main" val="404649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413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Tensions in </a:t>
            </a:r>
            <a:r>
              <a:rPr lang="en-US" dirty="0" err="1"/>
              <a:t>Streeck’s</a:t>
            </a:r>
            <a:r>
              <a:rPr lang="en-US" dirty="0"/>
              <a:t> work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Describes EURO as a reborn gold standard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144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rather than a fiat currency zone with a willfully conservative policy stance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favor of devaluation …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against inflation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favor of debt jubilees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200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against inflations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favor of organized labor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038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against inflationary disorder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favor of protest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483733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against the political disorder unleashed by inflation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76066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Unwilling to countenance a return to the 1970s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5867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keen to draw inspiration from Bretton Woods </a:t>
            </a:r>
          </a:p>
        </p:txBody>
      </p:sp>
    </p:spTree>
    <p:extLst>
      <p:ext uri="{BB962C8B-B14F-4D97-AF65-F5344CB8AC3E}">
        <p14:creationId xmlns:p14="http://schemas.microsoft.com/office/powerpoint/2010/main" val="36353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050"/>
            <a:ext cx="53911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1447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Streeck</a:t>
            </a:r>
            <a:r>
              <a:rPr lang="en-US" dirty="0"/>
              <a:t>, </a:t>
            </a:r>
            <a:r>
              <a:rPr lang="en-US" i="1" dirty="0" err="1"/>
              <a:t>Gekaufte</a:t>
            </a:r>
            <a:r>
              <a:rPr lang="en-US" i="1" dirty="0"/>
              <a:t> </a:t>
            </a:r>
            <a:r>
              <a:rPr lang="en-US" i="1" dirty="0" err="1"/>
              <a:t>Zeit</a:t>
            </a:r>
            <a:r>
              <a:rPr lang="en-US" dirty="0"/>
              <a:t>, 224.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2590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Streeck</a:t>
            </a:r>
            <a:r>
              <a:rPr lang="en-US" dirty="0"/>
              <a:t> on the need for the right of the citizenry to panic like the financial markets</a:t>
            </a:r>
          </a:p>
        </p:txBody>
      </p:sp>
    </p:spTree>
    <p:extLst>
      <p:ext uri="{BB962C8B-B14F-4D97-AF65-F5344CB8AC3E}">
        <p14:creationId xmlns:p14="http://schemas.microsoft.com/office/powerpoint/2010/main" val="179368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937</Words>
  <Application>Microsoft Macintosh PowerPoint</Application>
  <PresentationFormat>On-screen Show (4:3)</PresentationFormat>
  <Paragraphs>102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Tooze, J Adam</dc:creator>
  <cp:lastModifiedBy>Microsoft Office User</cp:lastModifiedBy>
  <cp:revision>28</cp:revision>
  <dcterms:created xsi:type="dcterms:W3CDTF">2013-06-27T10:50:21Z</dcterms:created>
  <dcterms:modified xsi:type="dcterms:W3CDTF">2020-05-16T13:23:46Z</dcterms:modified>
</cp:coreProperties>
</file>