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3" r:id="rId6"/>
    <p:sldId id="264" r:id="rId7"/>
    <p:sldId id="260" r:id="rId8"/>
    <p:sldId id="265" r:id="rId9"/>
    <p:sldId id="267" r:id="rId10"/>
    <p:sldId id="262"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952"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D926C9-650F-4422-BE85-FADEE3C45CEA}" type="datetimeFigureOut">
              <a:rPr lang="en-US" smtClean="0"/>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2855847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926C9-650F-4422-BE85-FADEE3C45CEA}" type="datetimeFigureOut">
              <a:rPr lang="en-US" smtClean="0"/>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3889369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926C9-650F-4422-BE85-FADEE3C45CEA}" type="datetimeFigureOut">
              <a:rPr lang="en-US" smtClean="0"/>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5512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D926C9-650F-4422-BE85-FADEE3C45CEA}" type="datetimeFigureOut">
              <a:rPr lang="en-US" smtClean="0"/>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2302172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D926C9-650F-4422-BE85-FADEE3C45CEA}" type="datetimeFigureOut">
              <a:rPr lang="en-US" smtClean="0"/>
              <a:t>10/15/14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424822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D926C9-650F-4422-BE85-FADEE3C45CEA}" type="datetimeFigureOut">
              <a:rPr lang="en-US" smtClean="0"/>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246134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D926C9-650F-4422-BE85-FADEE3C45CEA}" type="datetimeFigureOut">
              <a:rPr lang="en-US" smtClean="0"/>
              <a:t>10/15/14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4148595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D926C9-650F-4422-BE85-FADEE3C45CEA}" type="datetimeFigureOut">
              <a:rPr lang="en-US" smtClean="0"/>
              <a:t>10/15/14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37536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D926C9-650F-4422-BE85-FADEE3C45CEA}" type="datetimeFigureOut">
              <a:rPr lang="en-US" smtClean="0"/>
              <a:t>10/15/14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221561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926C9-650F-4422-BE85-FADEE3C45CEA}" type="datetimeFigureOut">
              <a:rPr lang="en-US" smtClean="0"/>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3796241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926C9-650F-4422-BE85-FADEE3C45CEA}" type="datetimeFigureOut">
              <a:rPr lang="en-US" smtClean="0"/>
              <a:t>10/15/14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79DB08-00D4-4749-BC59-2B8DDDE36E90}" type="slidenum">
              <a:rPr lang="en-US" smtClean="0"/>
              <a:t>‹#›</a:t>
            </a:fld>
            <a:endParaRPr lang="en-US"/>
          </a:p>
        </p:txBody>
      </p:sp>
    </p:spTree>
    <p:extLst>
      <p:ext uri="{BB962C8B-B14F-4D97-AF65-F5344CB8AC3E}">
        <p14:creationId xmlns:p14="http://schemas.microsoft.com/office/powerpoint/2010/main" val="36402400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D926C9-650F-4422-BE85-FADEE3C45CEA}" type="datetimeFigureOut">
              <a:rPr lang="en-US" smtClean="0"/>
              <a:t>10/15/14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9DB08-00D4-4749-BC59-2B8DDDE36E90}" type="slidenum">
              <a:rPr lang="en-US" smtClean="0"/>
              <a:t>‹#›</a:t>
            </a:fld>
            <a:endParaRPr lang="en-US"/>
          </a:p>
        </p:txBody>
      </p:sp>
    </p:spTree>
    <p:extLst>
      <p:ext uri="{BB962C8B-B14F-4D97-AF65-F5344CB8AC3E}">
        <p14:creationId xmlns:p14="http://schemas.microsoft.com/office/powerpoint/2010/main" val="77894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8829"/>
            <a:ext cx="9144000" cy="5940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8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4110"/>
            <a:ext cx="8001000" cy="6330889"/>
          </a:xfrm>
          <a:prstGeom prst="rect">
            <a:avLst/>
          </a:prstGeom>
        </p:spPr>
      </p:pic>
    </p:spTree>
    <p:extLst>
      <p:ext uri="{BB962C8B-B14F-4D97-AF65-F5344CB8AC3E}">
        <p14:creationId xmlns:p14="http://schemas.microsoft.com/office/powerpoint/2010/main" val="16979811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441749"/>
            <a:ext cx="7467600" cy="5629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20481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600200"/>
            <a:ext cx="7315200" cy="2862322"/>
          </a:xfrm>
          <a:prstGeom prst="rect">
            <a:avLst/>
          </a:prstGeom>
        </p:spPr>
        <p:txBody>
          <a:bodyPr wrap="square">
            <a:spAutoFit/>
          </a:bodyPr>
          <a:lstStyle/>
          <a:p>
            <a:r>
              <a:rPr lang="en-US" dirty="0"/>
              <a:t>“the preference for “rules versus authority” in economic policy making suggested by this point of view, is not, as I hope is clear, based on any demonstrable optimality properties of rules-in-general (whatever that might mean). There seems to be no theoretical argument ruling out the possibility that (for example) delegating economic decision-making authority to some individual or group might not lead to superior (by some criterion) economic performance than is attainable under some, or all, hypothetical rules … the point is rather that this possibility cannot in principle be substantiated empirically. The only scientific quantitative policy evaluations available to us are comparisons of the consequences of alternative policy rules.”</a:t>
            </a:r>
          </a:p>
        </p:txBody>
      </p:sp>
      <p:sp>
        <p:nvSpPr>
          <p:cNvPr id="3" name="TextBox 2"/>
          <p:cNvSpPr txBox="1"/>
          <p:nvPr/>
        </p:nvSpPr>
        <p:spPr>
          <a:xfrm>
            <a:off x="394855" y="683246"/>
            <a:ext cx="8229600" cy="369332"/>
          </a:xfrm>
          <a:prstGeom prst="rect">
            <a:avLst/>
          </a:prstGeom>
          <a:noFill/>
        </p:spPr>
        <p:txBody>
          <a:bodyPr wrap="square" rtlCol="0">
            <a:spAutoFit/>
          </a:bodyPr>
          <a:lstStyle/>
          <a:p>
            <a:r>
              <a:rPr lang="en-US" b="1" dirty="0" smtClean="0"/>
              <a:t>Lucas on the impossibility of “scientifically” arbitrating between rules and authority: </a:t>
            </a:r>
            <a:endParaRPr lang="en-US" b="1" dirty="0"/>
          </a:p>
        </p:txBody>
      </p:sp>
    </p:spTree>
    <p:extLst>
      <p:ext uri="{BB962C8B-B14F-4D97-AF65-F5344CB8AC3E}">
        <p14:creationId xmlns:p14="http://schemas.microsoft.com/office/powerpoint/2010/main" val="11485945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4800"/>
            <a:ext cx="6934200" cy="5556394"/>
          </a:xfrm>
          <a:prstGeom prst="rect">
            <a:avLst/>
          </a:prstGeom>
        </p:spPr>
      </p:pic>
      <p:sp>
        <p:nvSpPr>
          <p:cNvPr id="2" name="TextBox 1"/>
          <p:cNvSpPr txBox="1"/>
          <p:nvPr/>
        </p:nvSpPr>
        <p:spPr>
          <a:xfrm>
            <a:off x="685800" y="5715000"/>
            <a:ext cx="2438400" cy="646331"/>
          </a:xfrm>
          <a:prstGeom prst="rect">
            <a:avLst/>
          </a:prstGeom>
          <a:noFill/>
        </p:spPr>
        <p:txBody>
          <a:bodyPr wrap="square" rtlCol="0">
            <a:spAutoFit/>
          </a:bodyPr>
          <a:lstStyle/>
          <a:p>
            <a:r>
              <a:rPr lang="en-US" dirty="0" smtClean="0"/>
              <a:t>Phillips curve estimated on US data, 1950-1970</a:t>
            </a:r>
            <a:endParaRPr lang="en-US" dirty="0"/>
          </a:p>
        </p:txBody>
      </p:sp>
    </p:spTree>
    <p:extLst>
      <p:ext uri="{BB962C8B-B14F-4D97-AF65-F5344CB8AC3E}">
        <p14:creationId xmlns:p14="http://schemas.microsoft.com/office/powerpoint/2010/main" val="10520231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0"/>
            <a:ext cx="5148943" cy="6774272"/>
          </a:xfrm>
          <a:prstGeom prst="rect">
            <a:avLst/>
          </a:prstGeom>
        </p:spPr>
      </p:pic>
      <p:sp>
        <p:nvSpPr>
          <p:cNvPr id="3" name="Rectangle 2"/>
          <p:cNvSpPr/>
          <p:nvPr/>
        </p:nvSpPr>
        <p:spPr>
          <a:xfrm>
            <a:off x="152400" y="228600"/>
            <a:ext cx="3352800" cy="2308324"/>
          </a:xfrm>
          <a:prstGeom prst="rect">
            <a:avLst/>
          </a:prstGeom>
        </p:spPr>
        <p:txBody>
          <a:bodyPr wrap="square">
            <a:spAutoFit/>
          </a:bodyPr>
          <a:lstStyle/>
          <a:p>
            <a:r>
              <a:rPr lang="en-US" dirty="0" smtClean="0"/>
              <a:t>The caricature of hydraulic  Keynesianism </a:t>
            </a:r>
            <a:endParaRPr lang="en-US" dirty="0"/>
          </a:p>
          <a:p>
            <a:endParaRPr lang="en-US" dirty="0" smtClean="0"/>
          </a:p>
          <a:p>
            <a:endParaRPr lang="en-US" dirty="0" smtClean="0"/>
          </a:p>
          <a:p>
            <a:r>
              <a:rPr lang="en-US" dirty="0" smtClean="0"/>
              <a:t>Bill Phillips LSE, 1949</a:t>
            </a:r>
          </a:p>
          <a:p>
            <a:r>
              <a:rPr lang="en-US" dirty="0" smtClean="0"/>
              <a:t>Money National Income Analogue Computer</a:t>
            </a:r>
          </a:p>
          <a:p>
            <a:r>
              <a:rPr lang="en-US" dirty="0" smtClean="0"/>
              <a:t>MNIAC </a:t>
            </a:r>
            <a:endParaRPr lang="en-US" dirty="0"/>
          </a:p>
        </p:txBody>
      </p:sp>
    </p:spTree>
    <p:extLst>
      <p:ext uri="{BB962C8B-B14F-4D97-AF65-F5344CB8AC3E}">
        <p14:creationId xmlns:p14="http://schemas.microsoft.com/office/powerpoint/2010/main" val="12308643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3200400" cy="1754326"/>
          </a:xfrm>
          <a:prstGeom prst="rect">
            <a:avLst/>
          </a:prstGeom>
          <a:noFill/>
        </p:spPr>
        <p:txBody>
          <a:bodyPr wrap="square" rtlCol="0">
            <a:spAutoFit/>
          </a:bodyPr>
          <a:lstStyle/>
          <a:p>
            <a:r>
              <a:rPr lang="en-US" b="1" dirty="0" smtClean="0"/>
              <a:t>High-Tech the Econometric Matrix of global policy coordination in the 1970s: </a:t>
            </a:r>
          </a:p>
          <a:p>
            <a:endParaRPr lang="en-US" b="1" dirty="0"/>
          </a:p>
          <a:p>
            <a:r>
              <a:rPr lang="en-US" b="1" dirty="0" smtClean="0"/>
              <a:t>the Penn- OECD/UN LINK model</a:t>
            </a:r>
            <a:endParaRPr lang="en-US" b="1"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304800"/>
            <a:ext cx="4933950" cy="583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83598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89844"/>
            <a:ext cx="7772400" cy="3139321"/>
          </a:xfrm>
          <a:prstGeom prst="rect">
            <a:avLst/>
          </a:prstGeom>
        </p:spPr>
        <p:txBody>
          <a:bodyPr wrap="square">
            <a:spAutoFit/>
          </a:bodyPr>
          <a:lstStyle/>
          <a:p>
            <a:r>
              <a:rPr lang="en-US" dirty="0"/>
              <a:t>“(T)he ambition of any sociological enquiry must be to go further … it must be to investigate how inflation, understood as the monetary expression of distributional conflict, is ultimately grounded not in error, ignorance or unreason … but rather in on-going changes in social structures and processes. And moreover, once such changes are established as analytically basic, the goal and potential of sociological analysis should then be to show how the actions of rank-and-file employees, union leaders, governments </a:t>
            </a:r>
            <a:r>
              <a:rPr lang="en-US" dirty="0" err="1"/>
              <a:t>etc</a:t>
            </a:r>
            <a:r>
              <a:rPr lang="en-US" dirty="0"/>
              <a:t> are, if not rational in the economist’s sense, still intelligible: that is to say, express a logic which is adequate form the actor’s point of view, in the situation in which he finds himself, and which at the same time is apprehensible by the “outside” observer.” </a:t>
            </a:r>
            <a:r>
              <a:rPr lang="en-US" dirty="0" err="1" smtClean="0"/>
              <a:t>Goldthorpe</a:t>
            </a:r>
            <a:r>
              <a:rPr lang="en-US" dirty="0" smtClean="0"/>
              <a:t> 195</a:t>
            </a:r>
            <a:endParaRPr lang="en-US" dirty="0"/>
          </a:p>
        </p:txBody>
      </p:sp>
    </p:spTree>
    <p:extLst>
      <p:ext uri="{BB962C8B-B14F-4D97-AF65-F5344CB8AC3E}">
        <p14:creationId xmlns:p14="http://schemas.microsoft.com/office/powerpoint/2010/main" val="1768013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95401"/>
            <a:ext cx="7772400" cy="1477328"/>
          </a:xfrm>
          <a:prstGeom prst="rect">
            <a:avLst/>
          </a:prstGeom>
        </p:spPr>
        <p:txBody>
          <a:bodyPr wrap="square">
            <a:spAutoFit/>
          </a:bodyPr>
          <a:lstStyle/>
          <a:p>
            <a:r>
              <a:rPr lang="en-US" dirty="0"/>
              <a:t>“in order to understand the relationship between economic quantities in terms of which the problem is defined, one must understand the underlying, generative, relationships between social groupings – and that these will themselves present further “problems” of a kind which are not open to merely technical resolution in the light of economic science.” </a:t>
            </a:r>
            <a:r>
              <a:rPr lang="en-US" dirty="0" err="1" smtClean="0"/>
              <a:t>Goldthorpe</a:t>
            </a:r>
            <a:r>
              <a:rPr lang="en-US" dirty="0" smtClean="0"/>
              <a:t>, 212 </a:t>
            </a:r>
            <a:endParaRPr lang="en-US" dirty="0"/>
          </a:p>
        </p:txBody>
      </p:sp>
      <p:grpSp>
        <p:nvGrpSpPr>
          <p:cNvPr id="6" name="Group 5"/>
          <p:cNvGrpSpPr/>
          <p:nvPr/>
        </p:nvGrpSpPr>
        <p:grpSpPr>
          <a:xfrm>
            <a:off x="685800" y="3429000"/>
            <a:ext cx="7543800" cy="1788916"/>
            <a:chOff x="685800" y="3429000"/>
            <a:chExt cx="7543800" cy="1788916"/>
          </a:xfrm>
        </p:grpSpPr>
        <p:sp>
          <p:nvSpPr>
            <p:cNvPr id="3" name="TextBox 2"/>
            <p:cNvSpPr txBox="1"/>
            <p:nvPr/>
          </p:nvSpPr>
          <p:spPr>
            <a:xfrm>
              <a:off x="685800" y="3429000"/>
              <a:ext cx="2667000" cy="1754326"/>
            </a:xfrm>
            <a:prstGeom prst="rect">
              <a:avLst/>
            </a:prstGeom>
            <a:noFill/>
          </p:spPr>
          <p:txBody>
            <a:bodyPr wrap="square" rtlCol="0">
              <a:spAutoFit/>
            </a:bodyPr>
            <a:lstStyle/>
            <a:p>
              <a:r>
                <a:rPr lang="en-US" dirty="0" smtClean="0"/>
                <a:t>Relationship of quantities</a:t>
              </a:r>
            </a:p>
            <a:p>
              <a:r>
                <a:rPr lang="en-US" dirty="0" smtClean="0"/>
                <a:t>Defined</a:t>
              </a:r>
            </a:p>
            <a:p>
              <a:r>
                <a:rPr lang="en-US" dirty="0" smtClean="0"/>
                <a:t>“problems”</a:t>
              </a:r>
            </a:p>
            <a:p>
              <a:r>
                <a:rPr lang="en-US" dirty="0" smtClean="0"/>
                <a:t>Merely technical</a:t>
              </a:r>
            </a:p>
            <a:p>
              <a:r>
                <a:rPr lang="en-US" dirty="0" smtClean="0"/>
                <a:t>Economic science</a:t>
              </a:r>
            </a:p>
            <a:p>
              <a:r>
                <a:rPr lang="en-US" dirty="0" smtClean="0"/>
                <a:t>epiphenomenal </a:t>
              </a:r>
              <a:endParaRPr lang="en-US" dirty="0"/>
            </a:p>
          </p:txBody>
        </p:sp>
        <p:sp>
          <p:nvSpPr>
            <p:cNvPr id="4" name="TextBox 3"/>
            <p:cNvSpPr txBox="1"/>
            <p:nvPr/>
          </p:nvSpPr>
          <p:spPr>
            <a:xfrm>
              <a:off x="4800600" y="3463590"/>
              <a:ext cx="3429000" cy="1754326"/>
            </a:xfrm>
            <a:prstGeom prst="rect">
              <a:avLst/>
            </a:prstGeom>
            <a:noFill/>
          </p:spPr>
          <p:txBody>
            <a:bodyPr wrap="square" rtlCol="0">
              <a:spAutoFit/>
            </a:bodyPr>
            <a:lstStyle/>
            <a:p>
              <a:r>
                <a:rPr lang="en-US" dirty="0"/>
                <a:t>Relationship of social groupings</a:t>
              </a:r>
            </a:p>
            <a:p>
              <a:r>
                <a:rPr lang="en-US" dirty="0" smtClean="0"/>
                <a:t>Understand</a:t>
              </a:r>
            </a:p>
            <a:p>
              <a:r>
                <a:rPr lang="en-US" dirty="0" smtClean="0"/>
                <a:t>underlying </a:t>
              </a:r>
            </a:p>
            <a:p>
              <a:r>
                <a:rPr lang="en-US" dirty="0" smtClean="0"/>
                <a:t>generative</a:t>
              </a:r>
            </a:p>
            <a:p>
              <a:r>
                <a:rPr lang="en-US" dirty="0" smtClean="0"/>
                <a:t>Sociology</a:t>
              </a:r>
            </a:p>
            <a:p>
              <a:r>
                <a:rPr lang="en-US" dirty="0"/>
                <a:t>f</a:t>
              </a:r>
              <a:r>
                <a:rPr lang="en-US" dirty="0" smtClean="0"/>
                <a:t>oundational </a:t>
              </a:r>
              <a:endParaRPr lang="en-US" dirty="0"/>
            </a:p>
          </p:txBody>
        </p:sp>
        <p:sp>
          <p:nvSpPr>
            <p:cNvPr id="5" name="TextBox 4"/>
            <p:cNvSpPr txBox="1"/>
            <p:nvPr/>
          </p:nvSpPr>
          <p:spPr>
            <a:xfrm>
              <a:off x="3352800" y="4191000"/>
              <a:ext cx="762000" cy="369332"/>
            </a:xfrm>
            <a:prstGeom prst="rect">
              <a:avLst/>
            </a:prstGeom>
            <a:noFill/>
          </p:spPr>
          <p:txBody>
            <a:bodyPr wrap="square" rtlCol="0">
              <a:spAutoFit/>
            </a:bodyPr>
            <a:lstStyle/>
            <a:p>
              <a:r>
                <a:rPr lang="en-US" b="1" dirty="0" smtClean="0"/>
                <a:t>V. </a:t>
              </a:r>
              <a:endParaRPr lang="en-US" b="1" dirty="0"/>
            </a:p>
          </p:txBody>
        </p:sp>
      </p:grpSp>
    </p:spTree>
    <p:extLst>
      <p:ext uri="{BB962C8B-B14F-4D97-AF65-F5344CB8AC3E}">
        <p14:creationId xmlns:p14="http://schemas.microsoft.com/office/powerpoint/2010/main" val="32898952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491" y="1447800"/>
            <a:ext cx="8382000" cy="3977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57200" y="838200"/>
            <a:ext cx="4343400" cy="369332"/>
          </a:xfrm>
          <a:prstGeom prst="rect">
            <a:avLst/>
          </a:prstGeom>
          <a:noFill/>
        </p:spPr>
        <p:txBody>
          <a:bodyPr wrap="square" rtlCol="0">
            <a:spAutoFit/>
          </a:bodyPr>
          <a:lstStyle/>
          <a:p>
            <a:r>
              <a:rPr lang="en-US" dirty="0" smtClean="0"/>
              <a:t>The theory of economic policy (Tinbergen)</a:t>
            </a:r>
            <a:endParaRPr lang="en-US" dirty="0"/>
          </a:p>
        </p:txBody>
      </p:sp>
      <p:sp>
        <p:nvSpPr>
          <p:cNvPr id="4" name="TextBox 3"/>
          <p:cNvSpPr txBox="1"/>
          <p:nvPr/>
        </p:nvSpPr>
        <p:spPr>
          <a:xfrm>
            <a:off x="990600" y="152400"/>
            <a:ext cx="4648200" cy="369332"/>
          </a:xfrm>
          <a:prstGeom prst="rect">
            <a:avLst/>
          </a:prstGeom>
          <a:noFill/>
        </p:spPr>
        <p:txBody>
          <a:bodyPr wrap="square" rtlCol="0">
            <a:spAutoFit/>
          </a:bodyPr>
          <a:lstStyle/>
          <a:p>
            <a:r>
              <a:rPr lang="en-US" dirty="0" smtClean="0"/>
              <a:t>The Lucas Critique  of technocracy</a:t>
            </a:r>
            <a:endParaRPr lang="en-US" dirty="0"/>
          </a:p>
        </p:txBody>
      </p:sp>
    </p:spTree>
    <p:extLst>
      <p:ext uri="{BB962C8B-B14F-4D97-AF65-F5344CB8AC3E}">
        <p14:creationId xmlns:p14="http://schemas.microsoft.com/office/powerpoint/2010/main" val="7988045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650" y="1447800"/>
            <a:ext cx="8601549" cy="39317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45389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516259"/>
            <a:ext cx="7848600" cy="6000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01474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450</Words>
  <Application>Microsoft Macintosh PowerPoint</Application>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Faculty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Tooze, Adam</dc:creator>
  <cp:lastModifiedBy>Adam Tooze</cp:lastModifiedBy>
  <cp:revision>4</cp:revision>
  <dcterms:created xsi:type="dcterms:W3CDTF">2014-05-28T09:31:03Z</dcterms:created>
  <dcterms:modified xsi:type="dcterms:W3CDTF">2014-10-15T10:43:08Z</dcterms:modified>
</cp:coreProperties>
</file>