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99" r:id="rId2"/>
    <p:sldId id="400" r:id="rId3"/>
    <p:sldId id="301" r:id="rId4"/>
    <p:sldId id="302" r:id="rId5"/>
    <p:sldId id="264" r:id="rId6"/>
    <p:sldId id="263" r:id="rId7"/>
    <p:sldId id="257" r:id="rId8"/>
    <p:sldId id="258" r:id="rId9"/>
    <p:sldId id="386" r:id="rId10"/>
    <p:sldId id="321" r:id="rId11"/>
    <p:sldId id="401" r:id="rId12"/>
    <p:sldId id="402" r:id="rId13"/>
    <p:sldId id="322" r:id="rId14"/>
    <p:sldId id="323" r:id="rId15"/>
    <p:sldId id="382" r:id="rId16"/>
    <p:sldId id="381" r:id="rId17"/>
    <p:sldId id="298" r:id="rId18"/>
    <p:sldId id="405" r:id="rId19"/>
    <p:sldId id="307" r:id="rId20"/>
    <p:sldId id="324" r:id="rId21"/>
    <p:sldId id="388" r:id="rId22"/>
    <p:sldId id="325" r:id="rId23"/>
    <p:sldId id="389" r:id="rId24"/>
    <p:sldId id="390" r:id="rId25"/>
    <p:sldId id="391" r:id="rId26"/>
    <p:sldId id="319" r:id="rId27"/>
    <p:sldId id="392" r:id="rId28"/>
    <p:sldId id="341" r:id="rId29"/>
    <p:sldId id="342" r:id="rId30"/>
    <p:sldId id="344" r:id="rId31"/>
    <p:sldId id="345" r:id="rId32"/>
    <p:sldId id="352" r:id="rId33"/>
    <p:sldId id="353" r:id="rId34"/>
    <p:sldId id="346" r:id="rId35"/>
    <p:sldId id="347" r:id="rId36"/>
    <p:sldId id="393" r:id="rId37"/>
    <p:sldId id="348" r:id="rId38"/>
    <p:sldId id="349" r:id="rId39"/>
    <p:sldId id="351" r:id="rId40"/>
    <p:sldId id="394" r:id="rId41"/>
    <p:sldId id="354" r:id="rId42"/>
    <p:sldId id="356" r:id="rId43"/>
    <p:sldId id="403" r:id="rId44"/>
    <p:sldId id="358" r:id="rId45"/>
    <p:sldId id="395" r:id="rId46"/>
    <p:sldId id="397" r:id="rId47"/>
    <p:sldId id="398" r:id="rId48"/>
    <p:sldId id="365" r:id="rId49"/>
    <p:sldId id="366" r:id="rId50"/>
    <p:sldId id="367" r:id="rId51"/>
    <p:sldId id="370" r:id="rId52"/>
    <p:sldId id="371" r:id="rId53"/>
    <p:sldId id="406" r:id="rId54"/>
    <p:sldId id="407" r:id="rId55"/>
    <p:sldId id="290" r:id="rId56"/>
    <p:sldId id="384" r:id="rId57"/>
    <p:sldId id="385" r:id="rId58"/>
    <p:sldId id="404" r:id="rId59"/>
    <p:sldId id="373" r:id="rId60"/>
    <p:sldId id="374" r:id="rId61"/>
    <p:sldId id="375" r:id="rId62"/>
    <p:sldId id="377" r:id="rId63"/>
    <p:sldId id="378" r:id="rId64"/>
    <p:sldId id="379" r:id="rId65"/>
    <p:sldId id="380"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20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CB18C-6E7D-F44D-A625-E43C0F73D6F8}" type="datetimeFigureOut">
              <a:rPr lang="en-US" smtClean="0"/>
              <a:t>4/8/18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339168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CB18C-6E7D-F44D-A625-E43C0F73D6F8}" type="datetimeFigureOut">
              <a:rPr lang="en-US" smtClean="0"/>
              <a:t>4/8/18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52130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CB18C-6E7D-F44D-A625-E43C0F73D6F8}" type="datetimeFigureOut">
              <a:rPr lang="en-US" smtClean="0"/>
              <a:t>4/8/18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334365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CB18C-6E7D-F44D-A625-E43C0F73D6F8}" type="datetimeFigureOut">
              <a:rPr lang="en-US" smtClean="0"/>
              <a:t>4/8/18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84530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CB18C-6E7D-F44D-A625-E43C0F73D6F8}" type="datetimeFigureOut">
              <a:rPr lang="en-US" smtClean="0"/>
              <a:t>4/8/18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53096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CB18C-6E7D-F44D-A625-E43C0F73D6F8}" type="datetimeFigureOut">
              <a:rPr lang="en-US" smtClean="0"/>
              <a:t>4/8/18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90127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CB18C-6E7D-F44D-A625-E43C0F73D6F8}" type="datetimeFigureOut">
              <a:rPr lang="en-US" smtClean="0"/>
              <a:t>4/8/18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07576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CB18C-6E7D-F44D-A625-E43C0F73D6F8}" type="datetimeFigureOut">
              <a:rPr lang="en-US" smtClean="0"/>
              <a:t>4/8/18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91494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CB18C-6E7D-F44D-A625-E43C0F73D6F8}" type="datetimeFigureOut">
              <a:rPr lang="en-US" smtClean="0"/>
              <a:t>4/8/18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68126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CB18C-6E7D-F44D-A625-E43C0F73D6F8}" type="datetimeFigureOut">
              <a:rPr lang="en-US" smtClean="0"/>
              <a:t>4/8/18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119833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CB18C-6E7D-F44D-A625-E43C0F73D6F8}" type="datetimeFigureOut">
              <a:rPr lang="en-US" smtClean="0"/>
              <a:t>4/8/18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59203-B88F-5249-816C-574D1CF874FE}" type="slidenum">
              <a:rPr lang="en-US" smtClean="0"/>
              <a:t>‹#›</a:t>
            </a:fld>
            <a:endParaRPr lang="en-US"/>
          </a:p>
        </p:txBody>
      </p:sp>
    </p:spTree>
    <p:extLst>
      <p:ext uri="{BB962C8B-B14F-4D97-AF65-F5344CB8AC3E}">
        <p14:creationId xmlns:p14="http://schemas.microsoft.com/office/powerpoint/2010/main" val="28367636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CB18C-6E7D-F44D-A625-E43C0F73D6F8}" type="datetimeFigureOut">
              <a:rPr lang="en-US" smtClean="0"/>
              <a:t>4/8/18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59203-B88F-5249-816C-574D1CF874FE}" type="slidenum">
              <a:rPr lang="en-US" smtClean="0"/>
              <a:t>‹#›</a:t>
            </a:fld>
            <a:endParaRPr lang="en-US"/>
          </a:p>
        </p:txBody>
      </p:sp>
    </p:spTree>
    <p:extLst>
      <p:ext uri="{BB962C8B-B14F-4D97-AF65-F5344CB8AC3E}">
        <p14:creationId xmlns:p14="http://schemas.microsoft.com/office/powerpoint/2010/main" val="4096648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jpeg"/><Relationship Id="rId8"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 Id="rId3" Type="http://schemas.openxmlformats.org/officeDocument/2006/relationships/image" Target="../media/image6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7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 Id="rId3" Type="http://schemas.openxmlformats.org/officeDocument/2006/relationships/image" Target="../media/image73.jp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g"/><Relationship Id="rId5" Type="http://schemas.openxmlformats.org/officeDocument/2006/relationships/image" Target="../media/image80.jpg"/><Relationship Id="rId6" Type="http://schemas.openxmlformats.org/officeDocument/2006/relationships/image" Target="../media/image81.jp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8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g"/><Relationship Id="rId3" Type="http://schemas.openxmlformats.org/officeDocument/2006/relationships/image" Target="../media/image8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g"/><Relationship Id="rId3" Type="http://schemas.openxmlformats.org/officeDocument/2006/relationships/image" Target="../media/image91.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26 at 9.32.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7146"/>
            <a:ext cx="9136646" cy="6020854"/>
          </a:xfrm>
          <a:prstGeom prst="rect">
            <a:avLst/>
          </a:prstGeom>
        </p:spPr>
      </p:pic>
      <p:sp>
        <p:nvSpPr>
          <p:cNvPr id="3" name="TextBox 2"/>
          <p:cNvSpPr txBox="1"/>
          <p:nvPr/>
        </p:nvSpPr>
        <p:spPr>
          <a:xfrm>
            <a:off x="313391" y="131964"/>
            <a:ext cx="7917240" cy="369332"/>
          </a:xfrm>
          <a:prstGeom prst="rect">
            <a:avLst/>
          </a:prstGeom>
          <a:noFill/>
        </p:spPr>
        <p:txBody>
          <a:bodyPr wrap="square" rtlCol="0">
            <a:spAutoFit/>
          </a:bodyPr>
          <a:lstStyle/>
          <a:p>
            <a:r>
              <a:rPr lang="en-US" dirty="0" smtClean="0"/>
              <a:t>War in Germany 2018: Lecture 12 Imperial Germany – militarism and </a:t>
            </a:r>
            <a:r>
              <a:rPr lang="en-US" dirty="0" err="1" smtClean="0"/>
              <a:t>Weltpolitik</a:t>
            </a:r>
            <a:endParaRPr lang="en-US" dirty="0"/>
          </a:p>
        </p:txBody>
      </p:sp>
    </p:spTree>
    <p:extLst>
      <p:ext uri="{BB962C8B-B14F-4D97-AF65-F5344CB8AC3E}">
        <p14:creationId xmlns:p14="http://schemas.microsoft.com/office/powerpoint/2010/main" val="26892344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553" y="530475"/>
            <a:ext cx="2620610" cy="1754327"/>
          </a:xfrm>
          <a:prstGeom prst="rect">
            <a:avLst/>
          </a:prstGeom>
          <a:noFill/>
        </p:spPr>
        <p:txBody>
          <a:bodyPr wrap="square" rtlCol="0">
            <a:spAutoFit/>
          </a:bodyPr>
          <a:lstStyle/>
          <a:p>
            <a:r>
              <a:rPr lang="en-US" dirty="0" smtClean="0"/>
              <a:t>With </a:t>
            </a:r>
            <a:r>
              <a:rPr lang="en-US" dirty="0"/>
              <a:t>B</a:t>
            </a:r>
            <a:r>
              <a:rPr lang="en-US" dirty="0" smtClean="0"/>
              <a:t>ismarck as the dominant figure, the lopsided constitution had a counterweight. The Chancellor ran the show. </a:t>
            </a:r>
          </a:p>
          <a:p>
            <a:endParaRPr lang="en-US" dirty="0"/>
          </a:p>
        </p:txBody>
      </p:sp>
      <p:pic>
        <p:nvPicPr>
          <p:cNvPr id="5" name="Picture 1" descr="1890%20Bismarcks%20Ruecktrit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1817663" y="3614987"/>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18 March 1890 Bismarck resigns as Chancellor</a:t>
            </a:r>
          </a:p>
        </p:txBody>
      </p:sp>
      <p:sp>
        <p:nvSpPr>
          <p:cNvPr id="7" name="TextBox 6"/>
          <p:cNvSpPr txBox="1"/>
          <p:nvPr/>
        </p:nvSpPr>
        <p:spPr>
          <a:xfrm>
            <a:off x="530553" y="2284802"/>
            <a:ext cx="2392427" cy="1200329"/>
          </a:xfrm>
          <a:prstGeom prst="rect">
            <a:avLst/>
          </a:prstGeom>
          <a:noFill/>
        </p:spPr>
        <p:txBody>
          <a:bodyPr wrap="square" rtlCol="0">
            <a:spAutoFit/>
          </a:bodyPr>
          <a:lstStyle/>
          <a:p>
            <a:r>
              <a:rPr lang="en-US" dirty="0" smtClean="0"/>
              <a:t>15 June  1888 Kaiser Wilhelm II inherits the throne declaring a “new course”. </a:t>
            </a:r>
            <a:endParaRPr lang="en-US" dirty="0"/>
          </a:p>
        </p:txBody>
      </p:sp>
    </p:spTree>
    <p:extLst>
      <p:ext uri="{BB962C8B-B14F-4D97-AF65-F5344CB8AC3E}">
        <p14:creationId xmlns:p14="http://schemas.microsoft.com/office/powerpoint/2010/main" val="191968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isermanöver_19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064"/>
            <a:ext cx="9144000" cy="5876719"/>
          </a:xfrm>
          <a:prstGeom prst="rect">
            <a:avLst/>
          </a:prstGeom>
        </p:spPr>
      </p:pic>
      <p:sp>
        <p:nvSpPr>
          <p:cNvPr id="3" name="TextBox 2"/>
          <p:cNvSpPr txBox="1"/>
          <p:nvPr/>
        </p:nvSpPr>
        <p:spPr>
          <a:xfrm>
            <a:off x="296897" y="181450"/>
            <a:ext cx="8049194" cy="369332"/>
          </a:xfrm>
          <a:prstGeom prst="rect">
            <a:avLst/>
          </a:prstGeom>
          <a:noFill/>
        </p:spPr>
        <p:txBody>
          <a:bodyPr wrap="square" rtlCol="0">
            <a:spAutoFit/>
          </a:bodyPr>
          <a:lstStyle/>
          <a:p>
            <a:r>
              <a:rPr lang="en-US" dirty="0" smtClean="0"/>
              <a:t>Kaiser’s personal entourage is entirely military. </a:t>
            </a:r>
            <a:endParaRPr lang="en-US" dirty="0"/>
          </a:p>
        </p:txBody>
      </p:sp>
    </p:spTree>
    <p:extLst>
      <p:ext uri="{BB962C8B-B14F-4D97-AF65-F5344CB8AC3E}">
        <p14:creationId xmlns:p14="http://schemas.microsoft.com/office/powerpoint/2010/main" val="25337676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px-Bundesarchiv_Bild_183-R09316,_Leo_Graf_von_Capriv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 cy="5888736"/>
          </a:xfrm>
          <a:prstGeom prst="rect">
            <a:avLst/>
          </a:prstGeom>
        </p:spPr>
      </p:pic>
      <p:sp>
        <p:nvSpPr>
          <p:cNvPr id="3" name="TextBox 2"/>
          <p:cNvSpPr txBox="1"/>
          <p:nvPr/>
        </p:nvSpPr>
        <p:spPr>
          <a:xfrm>
            <a:off x="4458502" y="1498818"/>
            <a:ext cx="3343277" cy="923330"/>
          </a:xfrm>
          <a:prstGeom prst="rect">
            <a:avLst/>
          </a:prstGeom>
          <a:noFill/>
        </p:spPr>
        <p:txBody>
          <a:bodyPr wrap="square" rtlCol="0">
            <a:spAutoFit/>
          </a:bodyPr>
          <a:lstStyle/>
          <a:p>
            <a:r>
              <a:rPr lang="en-US" dirty="0" smtClean="0"/>
              <a:t>Leo von Caprivi Chancellor 1890-1894 former general, </a:t>
            </a:r>
            <a:r>
              <a:rPr lang="en-US" dirty="0" err="1" smtClean="0"/>
              <a:t>Moltke</a:t>
            </a:r>
            <a:r>
              <a:rPr lang="en-US" dirty="0" smtClean="0"/>
              <a:t> </a:t>
            </a:r>
            <a:r>
              <a:rPr lang="en-US" dirty="0" err="1" smtClean="0"/>
              <a:t>protegée</a:t>
            </a:r>
            <a:r>
              <a:rPr lang="en-US" dirty="0" smtClean="0"/>
              <a:t>, </a:t>
            </a:r>
            <a:endParaRPr lang="en-US" dirty="0"/>
          </a:p>
        </p:txBody>
      </p:sp>
      <p:pic>
        <p:nvPicPr>
          <p:cNvPr id="4" name="Picture 3" descr="800px-Hohenlohe-Schillingsfürst_-_Die_Gartenlaube_(1894)_773(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71" y="1012765"/>
            <a:ext cx="2762873" cy="3947455"/>
          </a:xfrm>
          <a:prstGeom prst="rect">
            <a:avLst/>
          </a:prstGeom>
        </p:spPr>
      </p:pic>
      <p:sp>
        <p:nvSpPr>
          <p:cNvPr id="5" name="TextBox 4"/>
          <p:cNvSpPr txBox="1"/>
          <p:nvPr/>
        </p:nvSpPr>
        <p:spPr>
          <a:xfrm>
            <a:off x="4458501" y="2871368"/>
            <a:ext cx="3884395" cy="646331"/>
          </a:xfrm>
          <a:prstGeom prst="rect">
            <a:avLst/>
          </a:prstGeom>
          <a:noFill/>
        </p:spPr>
        <p:txBody>
          <a:bodyPr wrap="square" rtlCol="0">
            <a:spAutoFit/>
          </a:bodyPr>
          <a:lstStyle/>
          <a:p>
            <a:r>
              <a:rPr lang="en-US" dirty="0" smtClean="0"/>
              <a:t>Sole exception Prince Hohenlohe, Chancellor 1894-1900 = 1840s liberal</a:t>
            </a:r>
            <a:endParaRPr lang="en-US" dirty="0"/>
          </a:p>
        </p:txBody>
      </p:sp>
      <p:sp>
        <p:nvSpPr>
          <p:cNvPr id="6" name="TextBox 5"/>
          <p:cNvSpPr txBox="1"/>
          <p:nvPr/>
        </p:nvSpPr>
        <p:spPr>
          <a:xfrm>
            <a:off x="4458501" y="247432"/>
            <a:ext cx="4299945" cy="646331"/>
          </a:xfrm>
          <a:prstGeom prst="rect">
            <a:avLst/>
          </a:prstGeom>
          <a:noFill/>
        </p:spPr>
        <p:txBody>
          <a:bodyPr wrap="square" rtlCol="0">
            <a:spAutoFit/>
          </a:bodyPr>
          <a:lstStyle/>
          <a:p>
            <a:r>
              <a:rPr lang="en-US" dirty="0" smtClean="0"/>
              <a:t>The “civilian” Chancellors after Bismarck are not serious counterweights to the military </a:t>
            </a:r>
            <a:endParaRPr lang="en-US" dirty="0"/>
          </a:p>
        </p:txBody>
      </p:sp>
      <p:pic>
        <p:nvPicPr>
          <p:cNvPr id="7" name="Picture 6" descr="220px-Bundesarchiv_Bild_146-2004-0098,_Bernhard_Fürst_von_Bülow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502" y="1319638"/>
            <a:ext cx="3630152" cy="4983209"/>
          </a:xfrm>
          <a:prstGeom prst="rect">
            <a:avLst/>
          </a:prstGeom>
        </p:spPr>
      </p:pic>
      <p:sp>
        <p:nvSpPr>
          <p:cNvPr id="8" name="TextBox 7"/>
          <p:cNvSpPr txBox="1"/>
          <p:nvPr/>
        </p:nvSpPr>
        <p:spPr>
          <a:xfrm>
            <a:off x="5359394" y="4020849"/>
            <a:ext cx="3399052" cy="1200329"/>
          </a:xfrm>
          <a:prstGeom prst="rect">
            <a:avLst/>
          </a:prstGeom>
          <a:noFill/>
        </p:spPr>
        <p:txBody>
          <a:bodyPr wrap="square" rtlCol="0">
            <a:spAutoFit/>
          </a:bodyPr>
          <a:lstStyle/>
          <a:p>
            <a:r>
              <a:rPr lang="en-US" dirty="0" smtClean="0"/>
              <a:t>Prince Bernhard von </a:t>
            </a:r>
            <a:r>
              <a:rPr lang="en-US" dirty="0" err="1" smtClean="0"/>
              <a:t>Bülow</a:t>
            </a:r>
            <a:r>
              <a:rPr lang="en-US" dirty="0" smtClean="0"/>
              <a:t> Chancellor 1900-1909 fought in King’s Hussar regiment in Franco-Prussian war  </a:t>
            </a:r>
            <a:endParaRPr lang="en-US" dirty="0"/>
          </a:p>
        </p:txBody>
      </p:sp>
      <p:pic>
        <p:nvPicPr>
          <p:cNvPr id="9" name="Picture 8" descr="220px-Theobald_von_Bethmann-Hollweg_in_uniform,_19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253" y="1417074"/>
            <a:ext cx="3420010" cy="5440925"/>
          </a:xfrm>
          <a:prstGeom prst="rect">
            <a:avLst/>
          </a:prstGeom>
        </p:spPr>
      </p:pic>
      <p:sp>
        <p:nvSpPr>
          <p:cNvPr id="10" name="Rectangle 9"/>
          <p:cNvSpPr/>
          <p:nvPr/>
        </p:nvSpPr>
        <p:spPr>
          <a:xfrm>
            <a:off x="5641034" y="5358762"/>
            <a:ext cx="3305035" cy="1200329"/>
          </a:xfrm>
          <a:prstGeom prst="rect">
            <a:avLst/>
          </a:prstGeom>
        </p:spPr>
        <p:txBody>
          <a:bodyPr wrap="square">
            <a:spAutoFit/>
          </a:bodyPr>
          <a:lstStyle/>
          <a:p>
            <a:r>
              <a:rPr lang="en-US" dirty="0" smtClean="0"/>
              <a:t>Bethmann-Hollweg Chancellor 1909-1917 no military credentials but happy to wear reserve officer uniform</a:t>
            </a:r>
            <a:endParaRPr lang="en-US" dirty="0"/>
          </a:p>
        </p:txBody>
      </p:sp>
    </p:spTree>
    <p:extLst>
      <p:ext uri="{BB962C8B-B14F-4D97-AF65-F5344CB8AC3E}">
        <p14:creationId xmlns:p14="http://schemas.microsoft.com/office/powerpoint/2010/main" val="746758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2758" y="263928"/>
            <a:ext cx="7848891" cy="646331"/>
          </a:xfrm>
          <a:prstGeom prst="rect">
            <a:avLst/>
          </a:prstGeom>
          <a:noFill/>
        </p:spPr>
        <p:txBody>
          <a:bodyPr wrap="square" rtlCol="0">
            <a:spAutoFit/>
          </a:bodyPr>
          <a:lstStyle/>
          <a:p>
            <a:r>
              <a:rPr lang="en-US" dirty="0"/>
              <a:t>Bismarck divided and conquered. Without him the system was simply </a:t>
            </a:r>
            <a:r>
              <a:rPr lang="en-US" dirty="0" smtClean="0"/>
              <a:t>incoherent </a:t>
            </a:r>
            <a:r>
              <a:rPr lang="en-US" dirty="0" smtClean="0">
                <a:sym typeface="Wingdings"/>
              </a:rPr>
              <a:t> Imperial Germany’s </a:t>
            </a:r>
            <a:r>
              <a:rPr lang="en-US" dirty="0" smtClean="0"/>
              <a:t>“policy-making system” is sprawling and incoherent.  </a:t>
            </a:r>
            <a:endParaRPr lang="en-US" dirty="0"/>
          </a:p>
        </p:txBody>
      </p:sp>
      <p:sp>
        <p:nvSpPr>
          <p:cNvPr id="3" name="TextBox 2"/>
          <p:cNvSpPr txBox="1"/>
          <p:nvPr/>
        </p:nvSpPr>
        <p:spPr>
          <a:xfrm>
            <a:off x="1121609" y="1763168"/>
            <a:ext cx="2325689" cy="369332"/>
          </a:xfrm>
          <a:prstGeom prst="rect">
            <a:avLst/>
          </a:prstGeom>
          <a:noFill/>
        </p:spPr>
        <p:txBody>
          <a:bodyPr wrap="square" rtlCol="0">
            <a:spAutoFit/>
          </a:bodyPr>
          <a:lstStyle/>
          <a:p>
            <a:r>
              <a:rPr lang="en-US" dirty="0" smtClean="0"/>
              <a:t>Kaiser’s entourage</a:t>
            </a:r>
          </a:p>
        </p:txBody>
      </p:sp>
      <p:sp>
        <p:nvSpPr>
          <p:cNvPr id="4" name="TextBox 3"/>
          <p:cNvSpPr txBox="1"/>
          <p:nvPr/>
        </p:nvSpPr>
        <p:spPr>
          <a:xfrm>
            <a:off x="5690518" y="2132500"/>
            <a:ext cx="1830861" cy="369332"/>
          </a:xfrm>
          <a:prstGeom prst="rect">
            <a:avLst/>
          </a:prstGeom>
          <a:noFill/>
        </p:spPr>
        <p:txBody>
          <a:bodyPr wrap="square" rtlCol="0">
            <a:spAutoFit/>
          </a:bodyPr>
          <a:lstStyle/>
          <a:p>
            <a:r>
              <a:rPr lang="en-US" dirty="0" smtClean="0"/>
              <a:t>Chancellor</a:t>
            </a:r>
          </a:p>
        </p:txBody>
      </p:sp>
      <p:sp>
        <p:nvSpPr>
          <p:cNvPr id="5" name="Rectangle 4"/>
          <p:cNvSpPr/>
          <p:nvPr/>
        </p:nvSpPr>
        <p:spPr>
          <a:xfrm>
            <a:off x="4411110" y="1396839"/>
            <a:ext cx="1410400" cy="369332"/>
          </a:xfrm>
          <a:prstGeom prst="rect">
            <a:avLst/>
          </a:prstGeom>
        </p:spPr>
        <p:txBody>
          <a:bodyPr wrap="none">
            <a:spAutoFit/>
          </a:bodyPr>
          <a:lstStyle/>
          <a:p>
            <a:r>
              <a:rPr lang="en-US" dirty="0" smtClean="0"/>
              <a:t>War Ministry</a:t>
            </a:r>
          </a:p>
        </p:txBody>
      </p:sp>
      <p:sp>
        <p:nvSpPr>
          <p:cNvPr id="6" name="Rectangle 5"/>
          <p:cNvSpPr/>
          <p:nvPr/>
        </p:nvSpPr>
        <p:spPr>
          <a:xfrm>
            <a:off x="1488543" y="3871162"/>
            <a:ext cx="1661858" cy="369332"/>
          </a:xfrm>
          <a:prstGeom prst="rect">
            <a:avLst/>
          </a:prstGeom>
        </p:spPr>
        <p:txBody>
          <a:bodyPr wrap="none">
            <a:spAutoFit/>
          </a:bodyPr>
          <a:lstStyle/>
          <a:p>
            <a:r>
              <a:rPr lang="en-US" dirty="0" smtClean="0"/>
              <a:t>Military cabinet</a:t>
            </a:r>
          </a:p>
        </p:txBody>
      </p:sp>
      <p:sp>
        <p:nvSpPr>
          <p:cNvPr id="7" name="Rectangle 6"/>
          <p:cNvSpPr/>
          <p:nvPr/>
        </p:nvSpPr>
        <p:spPr>
          <a:xfrm>
            <a:off x="2420348" y="2822095"/>
            <a:ext cx="1460105" cy="369332"/>
          </a:xfrm>
          <a:prstGeom prst="rect">
            <a:avLst/>
          </a:prstGeom>
        </p:spPr>
        <p:txBody>
          <a:bodyPr wrap="none">
            <a:spAutoFit/>
          </a:bodyPr>
          <a:lstStyle/>
          <a:p>
            <a:r>
              <a:rPr lang="en-US" dirty="0" smtClean="0"/>
              <a:t>Naval cabinet </a:t>
            </a:r>
          </a:p>
        </p:txBody>
      </p:sp>
      <p:sp>
        <p:nvSpPr>
          <p:cNvPr id="8" name="Rectangle 7"/>
          <p:cNvSpPr/>
          <p:nvPr/>
        </p:nvSpPr>
        <p:spPr>
          <a:xfrm>
            <a:off x="317850" y="2637429"/>
            <a:ext cx="1415772" cy="369332"/>
          </a:xfrm>
          <a:prstGeom prst="rect">
            <a:avLst/>
          </a:prstGeom>
        </p:spPr>
        <p:txBody>
          <a:bodyPr wrap="none">
            <a:spAutoFit/>
          </a:bodyPr>
          <a:lstStyle/>
          <a:p>
            <a:r>
              <a:rPr lang="en-US" dirty="0" smtClean="0"/>
              <a:t>General Staff</a:t>
            </a:r>
            <a:endParaRPr lang="en-US" dirty="0"/>
          </a:p>
        </p:txBody>
      </p:sp>
      <p:sp>
        <p:nvSpPr>
          <p:cNvPr id="9" name="Rectangle 8"/>
          <p:cNvSpPr/>
          <p:nvPr/>
        </p:nvSpPr>
        <p:spPr>
          <a:xfrm>
            <a:off x="5301355" y="2822095"/>
            <a:ext cx="4572000" cy="369332"/>
          </a:xfrm>
          <a:prstGeom prst="rect">
            <a:avLst/>
          </a:prstGeom>
        </p:spPr>
        <p:txBody>
          <a:bodyPr>
            <a:spAutoFit/>
          </a:bodyPr>
          <a:lstStyle/>
          <a:p>
            <a:r>
              <a:rPr lang="en-US" dirty="0" smtClean="0"/>
              <a:t>Foreign Office</a:t>
            </a:r>
          </a:p>
        </p:txBody>
      </p:sp>
      <p:sp>
        <p:nvSpPr>
          <p:cNvPr id="10" name="Rectangle 9"/>
          <p:cNvSpPr/>
          <p:nvPr/>
        </p:nvSpPr>
        <p:spPr>
          <a:xfrm>
            <a:off x="6384892" y="3501830"/>
            <a:ext cx="4572000" cy="369332"/>
          </a:xfrm>
          <a:prstGeom prst="rect">
            <a:avLst/>
          </a:prstGeom>
        </p:spPr>
        <p:txBody>
          <a:bodyPr>
            <a:spAutoFit/>
          </a:bodyPr>
          <a:lstStyle/>
          <a:p>
            <a:r>
              <a:rPr lang="en-US" dirty="0" smtClean="0"/>
              <a:t>Imperial Treasury </a:t>
            </a:r>
          </a:p>
        </p:txBody>
      </p:sp>
      <p:sp>
        <p:nvSpPr>
          <p:cNvPr id="11" name="Rectangle 10"/>
          <p:cNvSpPr/>
          <p:nvPr/>
        </p:nvSpPr>
        <p:spPr>
          <a:xfrm>
            <a:off x="5690518" y="3917328"/>
            <a:ext cx="4572000" cy="369332"/>
          </a:xfrm>
          <a:prstGeom prst="rect">
            <a:avLst/>
          </a:prstGeom>
        </p:spPr>
        <p:txBody>
          <a:bodyPr>
            <a:spAutoFit/>
          </a:bodyPr>
          <a:lstStyle/>
          <a:p>
            <a:r>
              <a:rPr lang="en-US" dirty="0" smtClean="0"/>
              <a:t>Colonial office</a:t>
            </a:r>
          </a:p>
        </p:txBody>
      </p:sp>
      <p:sp>
        <p:nvSpPr>
          <p:cNvPr id="12" name="Rectangle 11"/>
          <p:cNvSpPr/>
          <p:nvPr/>
        </p:nvSpPr>
        <p:spPr>
          <a:xfrm>
            <a:off x="5301355" y="4827901"/>
            <a:ext cx="1083537" cy="369332"/>
          </a:xfrm>
          <a:prstGeom prst="rect">
            <a:avLst/>
          </a:prstGeom>
        </p:spPr>
        <p:txBody>
          <a:bodyPr wrap="none">
            <a:spAutoFit/>
          </a:bodyPr>
          <a:lstStyle/>
          <a:p>
            <a:r>
              <a:rPr lang="en-US" dirty="0" smtClean="0"/>
              <a:t>Reichstag</a:t>
            </a:r>
            <a:endParaRPr lang="en-US" dirty="0"/>
          </a:p>
        </p:txBody>
      </p:sp>
    </p:spTree>
    <p:extLst>
      <p:ext uri="{BB962C8B-B14F-4D97-AF65-F5344CB8AC3E}">
        <p14:creationId xmlns:p14="http://schemas.microsoft.com/office/powerpoint/2010/main" val="12548261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933"/>
            <a:ext cx="8181148" cy="646331"/>
          </a:xfrm>
          <a:prstGeom prst="rect">
            <a:avLst/>
          </a:prstGeom>
          <a:noFill/>
        </p:spPr>
        <p:txBody>
          <a:bodyPr wrap="square" rtlCol="0">
            <a:spAutoFit/>
          </a:bodyPr>
          <a:lstStyle/>
          <a:p>
            <a:r>
              <a:rPr lang="en-US" dirty="0" smtClean="0"/>
              <a:t>In German society the military had a huge footprint. The guiding vision of military was of the army as a school of the nation. </a:t>
            </a:r>
            <a:endParaRPr lang="en-US" dirty="0"/>
          </a:p>
        </p:txBody>
      </p:sp>
      <p:pic>
        <p:nvPicPr>
          <p:cNvPr id="3" name="Picture 2" descr="bs_24_17_DW_Kultur_1446350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5834"/>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4676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rnisonskarte19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2860" cy="6858000"/>
          </a:xfrm>
          <a:prstGeom prst="rect">
            <a:avLst/>
          </a:prstGeom>
        </p:spPr>
      </p:pic>
      <p:sp>
        <p:nvSpPr>
          <p:cNvPr id="3" name="TextBox 2"/>
          <p:cNvSpPr txBox="1"/>
          <p:nvPr/>
        </p:nvSpPr>
        <p:spPr>
          <a:xfrm>
            <a:off x="3513276" y="145244"/>
            <a:ext cx="4239022" cy="369332"/>
          </a:xfrm>
          <a:prstGeom prst="rect">
            <a:avLst/>
          </a:prstGeom>
          <a:solidFill>
            <a:schemeClr val="bg1"/>
          </a:solidFill>
        </p:spPr>
        <p:txBody>
          <a:bodyPr wrap="square" rtlCol="0">
            <a:spAutoFit/>
          </a:bodyPr>
          <a:lstStyle/>
          <a:p>
            <a:r>
              <a:rPr lang="en-US" dirty="0" smtClean="0"/>
              <a:t>Military were garrisoned all over Germany </a:t>
            </a:r>
            <a:endParaRPr lang="en-US" dirty="0"/>
          </a:p>
        </p:txBody>
      </p:sp>
    </p:spTree>
    <p:extLst>
      <p:ext uri="{BB962C8B-B14F-4D97-AF65-F5344CB8AC3E}">
        <p14:creationId xmlns:p14="http://schemas.microsoft.com/office/powerpoint/2010/main" val="40041833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321" y="1712931"/>
            <a:ext cx="6819063" cy="1200329"/>
          </a:xfrm>
          <a:prstGeom prst="rect">
            <a:avLst/>
          </a:prstGeom>
          <a:noFill/>
        </p:spPr>
        <p:txBody>
          <a:bodyPr wrap="square" rtlCol="0">
            <a:spAutoFit/>
          </a:bodyPr>
          <a:lstStyle/>
          <a:p>
            <a:r>
              <a:rPr lang="en-US" dirty="0" smtClean="0"/>
              <a:t>661,000 soldiers are actually serving</a:t>
            </a:r>
          </a:p>
          <a:p>
            <a:r>
              <a:rPr lang="en-US" dirty="0" smtClean="0"/>
              <a:t>100,000 NCOs</a:t>
            </a:r>
          </a:p>
          <a:p>
            <a:r>
              <a:rPr lang="en-US" dirty="0" smtClean="0"/>
              <a:t>30,000 officers (by 1913 33 % aristocratic the rest upper middle class)</a:t>
            </a:r>
          </a:p>
          <a:p>
            <a:r>
              <a:rPr lang="en-US" dirty="0"/>
              <a:t>120,000 reserve officers – sons of civil servants and upper middle </a:t>
            </a:r>
            <a:r>
              <a:rPr lang="en-US" dirty="0" smtClean="0"/>
              <a:t>class</a:t>
            </a:r>
            <a:endParaRPr lang="en-US" dirty="0"/>
          </a:p>
        </p:txBody>
      </p:sp>
      <p:sp>
        <p:nvSpPr>
          <p:cNvPr id="4" name="TextBox 3"/>
          <p:cNvSpPr txBox="1"/>
          <p:nvPr/>
        </p:nvSpPr>
        <p:spPr>
          <a:xfrm>
            <a:off x="3681581" y="3460926"/>
            <a:ext cx="4892610" cy="369332"/>
          </a:xfrm>
          <a:prstGeom prst="rect">
            <a:avLst/>
          </a:prstGeom>
          <a:noFill/>
        </p:spPr>
        <p:txBody>
          <a:bodyPr wrap="square" rtlCol="0">
            <a:spAutoFit/>
          </a:bodyPr>
          <a:lstStyle/>
          <a:p>
            <a:r>
              <a:rPr lang="en-US" dirty="0" smtClean="0"/>
              <a:t>2.9 m former soldiers in veterans associations </a:t>
            </a:r>
          </a:p>
        </p:txBody>
      </p:sp>
      <p:sp>
        <p:nvSpPr>
          <p:cNvPr id="5" name="TextBox 4"/>
          <p:cNvSpPr txBox="1"/>
          <p:nvPr/>
        </p:nvSpPr>
        <p:spPr>
          <a:xfrm>
            <a:off x="3790860" y="235603"/>
            <a:ext cx="4783332" cy="1477328"/>
          </a:xfrm>
          <a:prstGeom prst="rect">
            <a:avLst/>
          </a:prstGeom>
          <a:noFill/>
        </p:spPr>
        <p:txBody>
          <a:bodyPr wrap="square" rtlCol="0">
            <a:spAutoFit/>
          </a:bodyPr>
          <a:lstStyle/>
          <a:p>
            <a:r>
              <a:rPr lang="en-US" dirty="0"/>
              <a:t>Population 			</a:t>
            </a:r>
            <a:r>
              <a:rPr lang="en-US" dirty="0" smtClean="0"/>
              <a:t>		67 </a:t>
            </a:r>
            <a:r>
              <a:rPr lang="en-US" dirty="0"/>
              <a:t>m</a:t>
            </a:r>
          </a:p>
          <a:p>
            <a:r>
              <a:rPr lang="en-US" dirty="0"/>
              <a:t>Men age 15-45		</a:t>
            </a:r>
            <a:r>
              <a:rPr lang="en-US" dirty="0" smtClean="0"/>
              <a:t>		14 </a:t>
            </a:r>
            <a:r>
              <a:rPr lang="en-US" dirty="0"/>
              <a:t>m</a:t>
            </a:r>
          </a:p>
          <a:p>
            <a:r>
              <a:rPr lang="en-US" dirty="0"/>
              <a:t>Men of </a:t>
            </a:r>
            <a:r>
              <a:rPr lang="en-US" dirty="0" smtClean="0"/>
              <a:t>prime </a:t>
            </a:r>
            <a:r>
              <a:rPr lang="en-US" dirty="0" err="1" smtClean="0"/>
              <a:t>conscriptable</a:t>
            </a:r>
            <a:r>
              <a:rPr lang="en-US" dirty="0" smtClean="0"/>
              <a:t> </a:t>
            </a:r>
            <a:r>
              <a:rPr lang="en-US" dirty="0"/>
              <a:t>age </a:t>
            </a:r>
            <a:r>
              <a:rPr lang="en-US" dirty="0" smtClean="0"/>
              <a:t>	10 </a:t>
            </a:r>
            <a:r>
              <a:rPr lang="en-US" dirty="0"/>
              <a:t>m  </a:t>
            </a:r>
          </a:p>
          <a:p>
            <a:r>
              <a:rPr lang="en-US" dirty="0" smtClean="0"/>
              <a:t>Have received full military training 5 m</a:t>
            </a:r>
          </a:p>
          <a:p>
            <a:endParaRPr lang="en-US" dirty="0" smtClean="0"/>
          </a:p>
        </p:txBody>
      </p:sp>
      <p:sp>
        <p:nvSpPr>
          <p:cNvPr id="6" name="TextBox 5"/>
          <p:cNvSpPr txBox="1"/>
          <p:nvPr/>
        </p:nvSpPr>
        <p:spPr>
          <a:xfrm>
            <a:off x="3790860" y="4292401"/>
            <a:ext cx="4873294" cy="1200329"/>
          </a:xfrm>
          <a:prstGeom prst="rect">
            <a:avLst/>
          </a:prstGeom>
          <a:noFill/>
        </p:spPr>
        <p:txBody>
          <a:bodyPr wrap="square" rtlCol="0">
            <a:spAutoFit/>
          </a:bodyPr>
          <a:lstStyle/>
          <a:p>
            <a:r>
              <a:rPr lang="en-US" dirty="0" smtClean="0"/>
              <a:t>Police, railways, post office and lower civil service staffed by former NCOs after 12 years service </a:t>
            </a:r>
          </a:p>
          <a:p>
            <a:r>
              <a:rPr lang="en-US" dirty="0" smtClean="0"/>
              <a:t>Especially in countryside 50 % of local officials were ex NCOs = </a:t>
            </a:r>
            <a:r>
              <a:rPr lang="en-US" dirty="0" err="1" smtClean="0"/>
              <a:t>socalled</a:t>
            </a:r>
            <a:r>
              <a:rPr lang="en-US" dirty="0" smtClean="0"/>
              <a:t> </a:t>
            </a:r>
            <a:r>
              <a:rPr lang="en-US" dirty="0" err="1" smtClean="0"/>
              <a:t>Militaeranwaerter</a:t>
            </a:r>
            <a:endParaRPr lang="en-US" dirty="0"/>
          </a:p>
        </p:txBody>
      </p:sp>
    </p:spTree>
    <p:extLst>
      <p:ext uri="{BB962C8B-B14F-4D97-AF65-F5344CB8AC3E}">
        <p14:creationId xmlns:p14="http://schemas.microsoft.com/office/powerpoint/2010/main" val="1961516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616" y="278838"/>
            <a:ext cx="2877848" cy="1754327"/>
          </a:xfrm>
          <a:prstGeom prst="rect">
            <a:avLst/>
          </a:prstGeom>
          <a:noFill/>
        </p:spPr>
        <p:txBody>
          <a:bodyPr wrap="square" rtlCol="0">
            <a:spAutoFit/>
          </a:bodyPr>
          <a:lstStyle/>
          <a:p>
            <a:r>
              <a:rPr lang="en-US" dirty="0"/>
              <a:t>V</a:t>
            </a:r>
            <a:r>
              <a:rPr lang="en-US" dirty="0" smtClean="0"/>
              <a:t>eterans associations created a popular mass base for militarism and not just in Prussia e.g. membership surges in Bavaria. </a:t>
            </a:r>
          </a:p>
          <a:p>
            <a:endParaRPr lang="en-US" dirty="0"/>
          </a:p>
        </p:txBody>
      </p:sp>
      <p:pic>
        <p:nvPicPr>
          <p:cNvPr id="4" name="Picture 3" descr="Screen Shot 2018-02-25 at 9.5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372" y="0"/>
            <a:ext cx="5509576" cy="6858000"/>
          </a:xfrm>
          <a:prstGeom prst="rect">
            <a:avLst/>
          </a:prstGeom>
        </p:spPr>
      </p:pic>
    </p:spTree>
    <p:extLst>
      <p:ext uri="{BB962C8B-B14F-4D97-AF65-F5344CB8AC3E}">
        <p14:creationId xmlns:p14="http://schemas.microsoft.com/office/powerpoint/2010/main" val="35065995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24px-Kyffhäuserdenkmal_um_1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1" y="0"/>
            <a:ext cx="9252427" cy="6858000"/>
          </a:xfrm>
          <a:prstGeom prst="rect">
            <a:avLst/>
          </a:prstGeom>
        </p:spPr>
      </p:pic>
      <p:sp>
        <p:nvSpPr>
          <p:cNvPr id="2" name="Rectangle 1"/>
          <p:cNvSpPr/>
          <p:nvPr/>
        </p:nvSpPr>
        <p:spPr>
          <a:xfrm>
            <a:off x="463291" y="5170330"/>
            <a:ext cx="8680709" cy="1477328"/>
          </a:xfrm>
          <a:prstGeom prst="rect">
            <a:avLst/>
          </a:prstGeom>
          <a:solidFill>
            <a:schemeClr val="bg1"/>
          </a:solidFill>
        </p:spPr>
        <p:txBody>
          <a:bodyPr wrap="square">
            <a:spAutoFit/>
          </a:bodyPr>
          <a:lstStyle/>
          <a:p>
            <a:r>
              <a:rPr lang="en-US" dirty="0" smtClean="0"/>
              <a:t>Veterans Association Official 1905: “It </a:t>
            </a:r>
            <a:r>
              <a:rPr lang="en-US" dirty="0"/>
              <a:t>is our task to unite the patriotically-minded </a:t>
            </a:r>
            <a:r>
              <a:rPr lang="en-US" dirty="0" smtClean="0"/>
              <a:t>ex soldiers </a:t>
            </a:r>
            <a:r>
              <a:rPr lang="en-US" dirty="0"/>
              <a:t>from all </a:t>
            </a:r>
            <a:r>
              <a:rPr lang="en-US" dirty="0" smtClean="0"/>
              <a:t>bourgeois parties</a:t>
            </a:r>
            <a:r>
              <a:rPr lang="en-US" dirty="0"/>
              <a:t>, to guide them </a:t>
            </a:r>
            <a:r>
              <a:rPr lang="en-US" dirty="0" smtClean="0"/>
              <a:t>and lead </a:t>
            </a:r>
            <a:r>
              <a:rPr lang="en-US" dirty="0"/>
              <a:t>them in loyalty to Kaiser and Reich, and by </a:t>
            </a:r>
            <a:r>
              <a:rPr lang="en-US" dirty="0" smtClean="0"/>
              <a:t>these  </a:t>
            </a:r>
            <a:r>
              <a:rPr lang="en-US" dirty="0"/>
              <a:t>means to fight Social Democracy. But this, our highest and most important duty</a:t>
            </a:r>
            <a:r>
              <a:rPr lang="en-US" dirty="0" smtClean="0"/>
              <a:t>,  </a:t>
            </a:r>
            <a:r>
              <a:rPr lang="en-US" dirty="0"/>
              <a:t>dictates that we keep the differences of opinion amongst the bourgeois </a:t>
            </a:r>
            <a:r>
              <a:rPr lang="en-US" dirty="0" smtClean="0"/>
              <a:t>parties out </a:t>
            </a:r>
            <a:r>
              <a:rPr lang="en-US" dirty="0"/>
              <a:t>of the discussion inside the </a:t>
            </a:r>
            <a:r>
              <a:rPr lang="en-US" dirty="0" err="1"/>
              <a:t>organisation</a:t>
            </a:r>
            <a:r>
              <a:rPr lang="en-US" dirty="0" smtClean="0"/>
              <a:t>.”</a:t>
            </a:r>
            <a:endParaRPr lang="en-US" dirty="0"/>
          </a:p>
        </p:txBody>
      </p:sp>
      <p:sp>
        <p:nvSpPr>
          <p:cNvPr id="3" name="Rectangle 2"/>
          <p:cNvSpPr/>
          <p:nvPr/>
        </p:nvSpPr>
        <p:spPr>
          <a:xfrm>
            <a:off x="463290" y="395247"/>
            <a:ext cx="3117285" cy="1477328"/>
          </a:xfrm>
          <a:prstGeom prst="rect">
            <a:avLst/>
          </a:prstGeom>
        </p:spPr>
        <p:txBody>
          <a:bodyPr wrap="square">
            <a:spAutoFit/>
          </a:bodyPr>
          <a:lstStyle/>
          <a:p>
            <a:r>
              <a:rPr lang="en-US" dirty="0" smtClean="0"/>
              <a:t>By 1913 the national veterans association the </a:t>
            </a:r>
            <a:r>
              <a:rPr lang="en-US" dirty="0" err="1" smtClean="0"/>
              <a:t>Kyffhäuser</a:t>
            </a:r>
            <a:r>
              <a:rPr lang="en-US" dirty="0" smtClean="0"/>
              <a:t> Bund had 2.9 m members. Open support for the socialist SPD would lead to expulsion. </a:t>
            </a:r>
            <a:endParaRPr lang="en-US" dirty="0"/>
          </a:p>
        </p:txBody>
      </p:sp>
    </p:spTree>
    <p:extLst>
      <p:ext uri="{BB962C8B-B14F-4D97-AF65-F5344CB8AC3E}">
        <p14:creationId xmlns:p14="http://schemas.microsoft.com/office/powerpoint/2010/main" val="456118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327" y="498325"/>
            <a:ext cx="6639950" cy="2585323"/>
          </a:xfrm>
          <a:prstGeom prst="rect">
            <a:avLst/>
          </a:prstGeom>
          <a:noFill/>
        </p:spPr>
        <p:txBody>
          <a:bodyPr wrap="square" rtlCol="0">
            <a:spAutoFit/>
          </a:bodyPr>
          <a:lstStyle/>
          <a:p>
            <a:r>
              <a:rPr lang="en-US" dirty="0" smtClean="0"/>
              <a:t>But militarism was popular in part because it promised the reconciliation of a deeply divided society. </a:t>
            </a:r>
          </a:p>
          <a:p>
            <a:endParaRPr lang="en-US" dirty="0"/>
          </a:p>
          <a:p>
            <a:r>
              <a:rPr lang="en-US" dirty="0" smtClean="0"/>
              <a:t>In 1870 the main juxtapositions had been Catholic</a:t>
            </a:r>
            <a:r>
              <a:rPr lang="en-US" dirty="0"/>
              <a:t> </a:t>
            </a:r>
            <a:r>
              <a:rPr lang="en-US" dirty="0" smtClean="0"/>
              <a:t>and Liberal</a:t>
            </a:r>
          </a:p>
          <a:p>
            <a:endParaRPr lang="en-US" dirty="0"/>
          </a:p>
          <a:p>
            <a:r>
              <a:rPr lang="en-US" dirty="0" smtClean="0"/>
              <a:t>By 1880s the big threat was working-class socialism</a:t>
            </a:r>
          </a:p>
          <a:p>
            <a:endParaRPr lang="en-US" dirty="0"/>
          </a:p>
          <a:p>
            <a:r>
              <a:rPr lang="en-US" dirty="0" smtClean="0"/>
              <a:t>Together with revived radical liberalism, by 1900 Germany has o</a:t>
            </a:r>
            <a:r>
              <a:rPr lang="en-US" dirty="0" smtClean="0">
                <a:sym typeface="Wingdings"/>
              </a:rPr>
              <a:t>ne of largest peace movements in </a:t>
            </a:r>
            <a:r>
              <a:rPr lang="en-US" dirty="0">
                <a:sym typeface="Wingdings"/>
              </a:rPr>
              <a:t>E</a:t>
            </a:r>
            <a:r>
              <a:rPr lang="en-US" dirty="0" smtClean="0">
                <a:sym typeface="Wingdings"/>
              </a:rPr>
              <a:t>urope</a:t>
            </a:r>
            <a:endParaRPr lang="en-US" dirty="0"/>
          </a:p>
        </p:txBody>
      </p:sp>
      <p:sp>
        <p:nvSpPr>
          <p:cNvPr id="3" name="TextBox 2"/>
          <p:cNvSpPr txBox="1"/>
          <p:nvPr/>
        </p:nvSpPr>
        <p:spPr>
          <a:xfrm>
            <a:off x="1908150" y="3615552"/>
            <a:ext cx="6350558" cy="2031325"/>
          </a:xfrm>
          <a:prstGeom prst="rect">
            <a:avLst/>
          </a:prstGeom>
          <a:noFill/>
        </p:spPr>
        <p:txBody>
          <a:bodyPr wrap="square" rtlCol="0">
            <a:spAutoFit/>
          </a:bodyPr>
          <a:lstStyle/>
          <a:p>
            <a:pPr marL="285750" indent="-285750">
              <a:buFont typeface="Wingdings" charset="0"/>
              <a:buChar char="à"/>
            </a:pPr>
            <a:r>
              <a:rPr lang="en-US" dirty="0" smtClean="0"/>
              <a:t>Military leadership between 1893 and 1912 resists further expansion of the military for fear of diluting its conservative homogeneity and losing quality. They do not want socialists in the ranks. </a:t>
            </a:r>
          </a:p>
          <a:p>
            <a:pPr marL="285750" indent="-285750">
              <a:buFont typeface="Wingdings" charset="0"/>
              <a:buChar char="à"/>
            </a:pPr>
            <a:r>
              <a:rPr lang="en-US" dirty="0" smtClean="0"/>
              <a:t>Millions of working-class men never serve v. peasants and sons of shopkeepers and craftsmen who do </a:t>
            </a:r>
          </a:p>
          <a:p>
            <a:pPr marL="285750" indent="-285750">
              <a:buFont typeface="Wingdings" charset="0"/>
              <a:buChar char="à"/>
            </a:pPr>
            <a:r>
              <a:rPr lang="en-US" dirty="0" smtClean="0">
                <a:sym typeface="Wingdings"/>
              </a:rPr>
              <a:t>military increasingly hardens deep divisions within society. </a:t>
            </a:r>
            <a:endParaRPr lang="en-US" dirty="0" smtClean="0"/>
          </a:p>
        </p:txBody>
      </p:sp>
    </p:spTree>
    <p:extLst>
      <p:ext uri="{BB962C8B-B14F-4D97-AF65-F5344CB8AC3E}">
        <p14:creationId xmlns:p14="http://schemas.microsoft.com/office/powerpoint/2010/main" val="16754420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2-26 at 9.32.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1783"/>
            <a:ext cx="9205484" cy="6066217"/>
          </a:xfrm>
          <a:prstGeom prst="rect">
            <a:avLst/>
          </a:prstGeom>
        </p:spPr>
      </p:pic>
      <p:sp>
        <p:nvSpPr>
          <p:cNvPr id="2" name="TextBox 1"/>
          <p:cNvSpPr txBox="1"/>
          <p:nvPr/>
        </p:nvSpPr>
        <p:spPr>
          <a:xfrm>
            <a:off x="1698908" y="3654106"/>
            <a:ext cx="7191493" cy="2585323"/>
          </a:xfrm>
          <a:prstGeom prst="rect">
            <a:avLst/>
          </a:prstGeom>
          <a:solidFill>
            <a:schemeClr val="bg1"/>
          </a:solidFill>
        </p:spPr>
        <p:txBody>
          <a:bodyPr wrap="square" rtlCol="0">
            <a:spAutoFit/>
          </a:bodyPr>
          <a:lstStyle/>
          <a:p>
            <a:r>
              <a:rPr lang="en-US" dirty="0" smtClean="0"/>
              <a:t>“The whole garrison of Berlin had turned out. A </a:t>
            </a:r>
            <a:r>
              <a:rPr lang="en-US" dirty="0"/>
              <a:t>g</a:t>
            </a:r>
            <a:r>
              <a:rPr lang="en-US" dirty="0" smtClean="0"/>
              <a:t>reat show of princes, generals and so forth. I mingled with the crowd and was struck by the interest manifested by the lowest of the people in things military. No trace of the former animosity against the military which used to be noticeable among the lower classes. The commonest working man looked on the troops with the feeling that he belonged or had belonged to them. Everywhere stories of </a:t>
            </a:r>
            <a:r>
              <a:rPr lang="en-US" dirty="0" err="1" smtClean="0"/>
              <a:t>Königgrätz</a:t>
            </a:r>
            <a:r>
              <a:rPr lang="en-US" dirty="0" smtClean="0"/>
              <a:t>, </a:t>
            </a:r>
            <a:r>
              <a:rPr lang="en-US" dirty="0" err="1" smtClean="0"/>
              <a:t>Düppel</a:t>
            </a:r>
            <a:r>
              <a:rPr lang="en-US" dirty="0" smtClean="0"/>
              <a:t>, </a:t>
            </a:r>
            <a:r>
              <a:rPr lang="en-US" dirty="0" err="1" smtClean="0"/>
              <a:t>etc</a:t>
            </a:r>
            <a:r>
              <a:rPr lang="en-US" dirty="0" smtClean="0"/>
              <a:t>, by old service men who were among the spectators.”</a:t>
            </a:r>
            <a:endParaRPr lang="en-US" dirty="0"/>
          </a:p>
          <a:p>
            <a:r>
              <a:rPr lang="en-US" dirty="0" smtClean="0"/>
              <a:t>Prince </a:t>
            </a:r>
            <a:r>
              <a:rPr lang="en-US" dirty="0" err="1" smtClean="0"/>
              <a:t>Chlodwig</a:t>
            </a:r>
            <a:r>
              <a:rPr lang="en-US" dirty="0" smtClean="0"/>
              <a:t> </a:t>
            </a:r>
            <a:r>
              <a:rPr lang="en-US" dirty="0" err="1" smtClean="0"/>
              <a:t>zu</a:t>
            </a:r>
            <a:r>
              <a:rPr lang="en-US" dirty="0" smtClean="0"/>
              <a:t> Hohenlohe-Schilling Berlin May 1870 </a:t>
            </a:r>
            <a:endParaRPr lang="en-US" dirty="0"/>
          </a:p>
        </p:txBody>
      </p:sp>
    </p:spTree>
    <p:extLst>
      <p:ext uri="{BB962C8B-B14F-4D97-AF65-F5344CB8AC3E}">
        <p14:creationId xmlns:p14="http://schemas.microsoft.com/office/powerpoint/2010/main" val="12321285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304799" y="152400"/>
            <a:ext cx="7958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Conservatism led military leadership to shut themselves off from society. But military needed societal energy and resources. 1806 had taught that an army without a nation behind it would lose. </a:t>
            </a:r>
          </a:p>
        </p:txBody>
      </p:sp>
      <p:pic>
        <p:nvPicPr>
          <p:cNvPr id="3" name="Picture 2" descr="640px-HusarenAngrif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229" y="1837529"/>
            <a:ext cx="6732778" cy="4250066"/>
          </a:xfrm>
          <a:prstGeom prst="rect">
            <a:avLst/>
          </a:prstGeom>
        </p:spPr>
      </p:pic>
      <p:pic>
        <p:nvPicPr>
          <p:cNvPr id="8" name="Picture 7" descr="krupps-armaments-factory-in-germany-during-in-the-first-world-war-EC7M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218" y="2135717"/>
            <a:ext cx="5465782" cy="4111950"/>
          </a:xfrm>
          <a:prstGeom prst="rect">
            <a:avLst/>
          </a:prstGeom>
        </p:spPr>
      </p:pic>
      <p:sp>
        <p:nvSpPr>
          <p:cNvPr id="5" name="Rectangle 4"/>
          <p:cNvSpPr/>
          <p:nvPr/>
        </p:nvSpPr>
        <p:spPr>
          <a:xfrm>
            <a:off x="3691618" y="5873705"/>
            <a:ext cx="5281254" cy="369332"/>
          </a:xfrm>
          <a:prstGeom prst="rect">
            <a:avLst/>
          </a:prstGeom>
          <a:solidFill>
            <a:schemeClr val="bg1"/>
          </a:solidFill>
        </p:spPr>
        <p:txBody>
          <a:bodyPr wrap="square">
            <a:spAutoFit/>
          </a:bodyPr>
          <a:lstStyle/>
          <a:p>
            <a:r>
              <a:rPr lang="en-US" dirty="0"/>
              <a:t>But it was artillery that had won Franco-Prussian war. </a:t>
            </a:r>
          </a:p>
        </p:txBody>
      </p:sp>
      <p:sp>
        <p:nvSpPr>
          <p:cNvPr id="9" name="Rectangle 8"/>
          <p:cNvSpPr/>
          <p:nvPr/>
        </p:nvSpPr>
        <p:spPr>
          <a:xfrm>
            <a:off x="310046" y="1075730"/>
            <a:ext cx="8662826" cy="646331"/>
          </a:xfrm>
          <a:prstGeom prst="rect">
            <a:avLst/>
          </a:prstGeom>
        </p:spPr>
        <p:txBody>
          <a:bodyPr wrap="square">
            <a:spAutoFit/>
          </a:bodyPr>
          <a:lstStyle/>
          <a:p>
            <a:r>
              <a:rPr lang="en-US" dirty="0"/>
              <a:t>Same tension applies to military technology: The cavalry remain the epitome of military virtue. </a:t>
            </a:r>
          </a:p>
        </p:txBody>
      </p:sp>
    </p:spTree>
    <p:extLst>
      <p:ext uri="{BB962C8B-B14F-4D97-AF65-F5344CB8AC3E}">
        <p14:creationId xmlns:p14="http://schemas.microsoft.com/office/powerpoint/2010/main" val="7065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hlman_fig08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22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8-02-25 at 12.42.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62" y="2256809"/>
            <a:ext cx="4457700" cy="4318000"/>
          </a:xfrm>
          <a:prstGeom prst="rect">
            <a:avLst/>
          </a:prstGeom>
        </p:spPr>
      </p:pic>
      <p:sp>
        <p:nvSpPr>
          <p:cNvPr id="4" name="TextBox 3"/>
          <p:cNvSpPr txBox="1"/>
          <p:nvPr/>
        </p:nvSpPr>
        <p:spPr>
          <a:xfrm>
            <a:off x="395862" y="296919"/>
            <a:ext cx="3364827" cy="646331"/>
          </a:xfrm>
          <a:prstGeom prst="rect">
            <a:avLst/>
          </a:prstGeom>
          <a:solidFill>
            <a:schemeClr val="bg1"/>
          </a:solidFill>
        </p:spPr>
        <p:txBody>
          <a:bodyPr wrap="square" rtlCol="0">
            <a:spAutoFit/>
          </a:bodyPr>
          <a:lstStyle/>
          <a:p>
            <a:r>
              <a:rPr lang="en-US" dirty="0" smtClean="0"/>
              <a:t>Imperial Germany is a heavy- industrial powerhouse </a:t>
            </a:r>
            <a:endParaRPr lang="en-US" dirty="0"/>
          </a:p>
        </p:txBody>
      </p:sp>
      <p:pic>
        <p:nvPicPr>
          <p:cNvPr id="5" name="Picture 4" descr="Krupp_Rheinhaus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2" y="196191"/>
            <a:ext cx="8798531" cy="2494926"/>
          </a:xfrm>
          <a:prstGeom prst="rect">
            <a:avLst/>
          </a:prstGeom>
        </p:spPr>
      </p:pic>
      <p:sp>
        <p:nvSpPr>
          <p:cNvPr id="6" name="TextBox 5"/>
          <p:cNvSpPr txBox="1"/>
          <p:nvPr/>
        </p:nvSpPr>
        <p:spPr>
          <a:xfrm>
            <a:off x="5426608" y="2738251"/>
            <a:ext cx="3084425" cy="1200329"/>
          </a:xfrm>
          <a:prstGeom prst="rect">
            <a:avLst/>
          </a:prstGeom>
          <a:solidFill>
            <a:schemeClr val="bg1"/>
          </a:solidFill>
        </p:spPr>
        <p:txBody>
          <a:bodyPr wrap="square" rtlCol="0">
            <a:spAutoFit/>
          </a:bodyPr>
          <a:lstStyle/>
          <a:p>
            <a:r>
              <a:rPr lang="en-US" dirty="0" smtClean="0"/>
              <a:t>Krupp’s giant integrated </a:t>
            </a:r>
            <a:r>
              <a:rPr lang="en-US" dirty="0" err="1" smtClean="0"/>
              <a:t>Reinhausen</a:t>
            </a:r>
            <a:r>
              <a:rPr lang="en-US" dirty="0" smtClean="0"/>
              <a:t> steel mill establishes itself from 1897 as by far the largest  in Europe</a:t>
            </a:r>
            <a:endParaRPr lang="en-US" dirty="0"/>
          </a:p>
        </p:txBody>
      </p:sp>
    </p:spTree>
    <p:extLst>
      <p:ext uri="{BB962C8B-B14F-4D97-AF65-F5344CB8AC3E}">
        <p14:creationId xmlns:p14="http://schemas.microsoft.com/office/powerpoint/2010/main" val="3618930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usonwerk-krupp_panzergiessere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904" y="0"/>
            <a:ext cx="6483096" cy="3959352"/>
          </a:xfrm>
          <a:prstGeom prst="rect">
            <a:avLst/>
          </a:prstGeom>
        </p:spPr>
      </p:pic>
      <p:pic>
        <p:nvPicPr>
          <p:cNvPr id="6" name="Picture 5" descr="Krupp_Siedlung_Altenhof_Essen_Impression_19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150" y="3229389"/>
            <a:ext cx="4695850" cy="3628611"/>
          </a:xfrm>
          <a:prstGeom prst="rect">
            <a:avLst/>
          </a:prstGeom>
        </p:spPr>
      </p:pic>
      <p:sp>
        <p:nvSpPr>
          <p:cNvPr id="7" name="TextBox 6"/>
          <p:cNvSpPr txBox="1"/>
          <p:nvPr/>
        </p:nvSpPr>
        <p:spPr>
          <a:xfrm>
            <a:off x="329885" y="445378"/>
            <a:ext cx="1995804" cy="1477328"/>
          </a:xfrm>
          <a:prstGeom prst="rect">
            <a:avLst/>
          </a:prstGeom>
          <a:noFill/>
        </p:spPr>
        <p:txBody>
          <a:bodyPr wrap="square" rtlCol="0">
            <a:spAutoFit/>
          </a:bodyPr>
          <a:lstStyle/>
          <a:p>
            <a:r>
              <a:rPr lang="en-US" dirty="0" smtClean="0"/>
              <a:t>But the problem is that industrialism makes workers and opens door to socialism ….</a:t>
            </a:r>
            <a:endParaRPr lang="en-US" dirty="0"/>
          </a:p>
        </p:txBody>
      </p:sp>
      <p:sp>
        <p:nvSpPr>
          <p:cNvPr id="8" name="TextBox 7"/>
          <p:cNvSpPr txBox="1"/>
          <p:nvPr/>
        </p:nvSpPr>
        <p:spPr>
          <a:xfrm>
            <a:off x="1173756" y="4347542"/>
            <a:ext cx="2974295" cy="1754327"/>
          </a:xfrm>
          <a:prstGeom prst="rect">
            <a:avLst/>
          </a:prstGeom>
          <a:noFill/>
        </p:spPr>
        <p:txBody>
          <a:bodyPr wrap="square" rtlCol="0">
            <a:spAutoFit/>
          </a:bodyPr>
          <a:lstStyle/>
          <a:p>
            <a:r>
              <a:rPr lang="en-US" dirty="0" smtClean="0"/>
              <a:t>Solution? Turn the authoritarian factory and its social welfare provision into another “school of the nation”. E.g. Krupp social housing. </a:t>
            </a:r>
            <a:endParaRPr lang="en-US" dirty="0"/>
          </a:p>
        </p:txBody>
      </p:sp>
    </p:spTree>
    <p:extLst>
      <p:ext uri="{BB962C8B-B14F-4D97-AF65-F5344CB8AC3E}">
        <p14:creationId xmlns:p14="http://schemas.microsoft.com/office/powerpoint/2010/main" val="1618891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rival-of-the-zeppelin-airship-lz-3-in-berlin-1909-C45M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97605" cy="6858000"/>
          </a:xfrm>
          <a:prstGeom prst="rect">
            <a:avLst/>
          </a:prstGeom>
        </p:spPr>
      </p:pic>
      <p:sp>
        <p:nvSpPr>
          <p:cNvPr id="2" name="TextBox 1"/>
          <p:cNvSpPr txBox="1"/>
          <p:nvPr/>
        </p:nvSpPr>
        <p:spPr>
          <a:xfrm>
            <a:off x="197931" y="6074663"/>
            <a:ext cx="8699674" cy="646331"/>
          </a:xfrm>
          <a:prstGeom prst="rect">
            <a:avLst/>
          </a:prstGeom>
          <a:solidFill>
            <a:schemeClr val="bg1"/>
          </a:solidFill>
        </p:spPr>
        <p:txBody>
          <a:bodyPr wrap="square" rtlCol="0">
            <a:spAutoFit/>
          </a:bodyPr>
          <a:lstStyle/>
          <a:p>
            <a:r>
              <a:rPr lang="en-US" dirty="0" smtClean="0"/>
              <a:t>How to make militarism popular? Can high tech modern weapons provide the charisma and legitimation for military in modern age? </a:t>
            </a:r>
            <a:endParaRPr lang="en-US" dirty="0"/>
          </a:p>
        </p:txBody>
      </p:sp>
      <p:sp>
        <p:nvSpPr>
          <p:cNvPr id="4" name="TextBox 3"/>
          <p:cNvSpPr txBox="1"/>
          <p:nvPr/>
        </p:nvSpPr>
        <p:spPr>
          <a:xfrm>
            <a:off x="5014252" y="857765"/>
            <a:ext cx="3883353" cy="923330"/>
          </a:xfrm>
          <a:prstGeom prst="rect">
            <a:avLst/>
          </a:prstGeom>
          <a:solidFill>
            <a:schemeClr val="bg1"/>
          </a:solidFill>
        </p:spPr>
        <p:txBody>
          <a:bodyPr wrap="square" rtlCol="0">
            <a:spAutoFit/>
          </a:bodyPr>
          <a:lstStyle/>
          <a:p>
            <a:r>
              <a:rPr lang="en-US" dirty="0" smtClean="0"/>
              <a:t>Giant crowed on Berlin </a:t>
            </a:r>
            <a:r>
              <a:rPr lang="en-US" dirty="0" err="1" smtClean="0"/>
              <a:t>Tempelfeld</a:t>
            </a:r>
            <a:r>
              <a:rPr lang="en-US" dirty="0" smtClean="0"/>
              <a:t> August 1907 to great arrival of Zeppelin from South Germany</a:t>
            </a:r>
            <a:endParaRPr lang="en-US" dirty="0"/>
          </a:p>
        </p:txBody>
      </p:sp>
      <p:pic>
        <p:nvPicPr>
          <p:cNvPr id="5" name="Picture 4" descr="Graf_Zeppel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99" y="2238242"/>
            <a:ext cx="5080000" cy="3225800"/>
          </a:xfrm>
          <a:prstGeom prst="rect">
            <a:avLst/>
          </a:prstGeom>
        </p:spPr>
      </p:pic>
    </p:spTree>
    <p:extLst>
      <p:ext uri="{BB962C8B-B14F-4D97-AF65-F5344CB8AC3E}">
        <p14:creationId xmlns:p14="http://schemas.microsoft.com/office/powerpoint/2010/main" val="2423945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z4-bodens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0657"/>
            <a:ext cx="9144000" cy="5161788"/>
          </a:xfrm>
          <a:prstGeom prst="rect">
            <a:avLst/>
          </a:prstGeom>
        </p:spPr>
      </p:pic>
      <p:sp>
        <p:nvSpPr>
          <p:cNvPr id="4" name="TextBox 3"/>
          <p:cNvSpPr txBox="1"/>
          <p:nvPr/>
        </p:nvSpPr>
        <p:spPr>
          <a:xfrm>
            <a:off x="131955" y="12291"/>
            <a:ext cx="8131664" cy="923330"/>
          </a:xfrm>
          <a:prstGeom prst="rect">
            <a:avLst/>
          </a:prstGeom>
          <a:noFill/>
        </p:spPr>
        <p:txBody>
          <a:bodyPr wrap="square" rtlCol="0">
            <a:spAutoFit/>
          </a:bodyPr>
          <a:lstStyle/>
          <a:p>
            <a:r>
              <a:rPr lang="en-US" dirty="0" smtClean="0"/>
              <a:t>Between August and December 1908 6 m marks were collected by popular subscription to support Zeppelin and his frequent wrecks = twice what the war ministry had offered Zeppelin to buy his craft. </a:t>
            </a:r>
            <a:endParaRPr lang="en-US" dirty="0"/>
          </a:p>
        </p:txBody>
      </p:sp>
      <p:sp>
        <p:nvSpPr>
          <p:cNvPr id="8" name="Rectangle 7"/>
          <p:cNvSpPr/>
          <p:nvPr/>
        </p:nvSpPr>
        <p:spPr>
          <a:xfrm>
            <a:off x="3397816" y="5315825"/>
            <a:ext cx="5439077" cy="1477328"/>
          </a:xfrm>
          <a:prstGeom prst="rect">
            <a:avLst/>
          </a:prstGeom>
          <a:solidFill>
            <a:schemeClr val="bg1"/>
          </a:solidFill>
        </p:spPr>
        <p:txBody>
          <a:bodyPr wrap="square">
            <a:spAutoFit/>
          </a:bodyPr>
          <a:lstStyle/>
          <a:p>
            <a:r>
              <a:rPr lang="en-US" dirty="0" smtClean="0"/>
              <a:t>Stuttgart Socialist paper: "</a:t>
            </a:r>
            <a:r>
              <a:rPr lang="en-US" dirty="0"/>
              <a:t>What remains undeniable is that an </a:t>
            </a:r>
            <a:r>
              <a:rPr lang="en-US" dirty="0" smtClean="0"/>
              <a:t>invention which </a:t>
            </a:r>
            <a:r>
              <a:rPr lang="en-US" dirty="0"/>
              <a:t>enables us to sail through the air is cultural progress, under </a:t>
            </a:r>
            <a:r>
              <a:rPr lang="en-US" dirty="0" smtClean="0"/>
              <a:t>any circumstances</a:t>
            </a:r>
            <a:r>
              <a:rPr lang="en-US" dirty="0"/>
              <a:t>, even if the bourgeois class state claims it for militarism for</a:t>
            </a:r>
          </a:p>
          <a:p>
            <a:r>
              <a:rPr lang="en-US" dirty="0"/>
              <a:t>the time being."</a:t>
            </a:r>
          </a:p>
        </p:txBody>
      </p:sp>
    </p:spTree>
    <p:extLst>
      <p:ext uri="{BB962C8B-B14F-4D97-AF65-F5344CB8AC3E}">
        <p14:creationId xmlns:p14="http://schemas.microsoft.com/office/powerpoint/2010/main" val="3504556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42" y="171828"/>
            <a:ext cx="6096000" cy="4572000"/>
          </a:xfrm>
          <a:prstGeom prst="rect">
            <a:avLst/>
          </a:prstGeom>
        </p:spPr>
      </p:pic>
      <p:sp>
        <p:nvSpPr>
          <p:cNvPr id="4" name="TextBox 3"/>
          <p:cNvSpPr txBox="1"/>
          <p:nvPr/>
        </p:nvSpPr>
        <p:spPr>
          <a:xfrm>
            <a:off x="6416263" y="577342"/>
            <a:ext cx="1995805" cy="2585323"/>
          </a:xfrm>
          <a:prstGeom prst="rect">
            <a:avLst/>
          </a:prstGeom>
          <a:noFill/>
        </p:spPr>
        <p:txBody>
          <a:bodyPr wrap="square" rtlCol="0">
            <a:spAutoFit/>
          </a:bodyPr>
          <a:lstStyle/>
          <a:p>
            <a:r>
              <a:rPr lang="en-US" dirty="0" smtClean="0"/>
              <a:t>H.G. Wells The War in the Air of 1908 is inspired by work of Prussian official Rudolf Martin who in 1907 fantasized about rerunning Franco-German war with airships</a:t>
            </a:r>
            <a:endParaRPr lang="en-US" dirty="0"/>
          </a:p>
        </p:txBody>
      </p:sp>
      <p:pic>
        <p:nvPicPr>
          <p:cNvPr id="5" name="Picture 4" descr="Screen Shot 2018-02-25 at 11.41.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153" y="3855880"/>
            <a:ext cx="6228698" cy="2059127"/>
          </a:xfrm>
          <a:prstGeom prst="rect">
            <a:avLst/>
          </a:prstGeom>
        </p:spPr>
      </p:pic>
      <p:pic>
        <p:nvPicPr>
          <p:cNvPr id="6" name="Picture 5" descr="Screen Shot 2018-02-25 at 11.4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21" y="2189200"/>
            <a:ext cx="6399769" cy="4448234"/>
          </a:xfrm>
          <a:prstGeom prst="rect">
            <a:avLst/>
          </a:prstGeom>
        </p:spPr>
      </p:pic>
    </p:spTree>
    <p:extLst>
      <p:ext uri="{BB962C8B-B14F-4D97-AF65-F5344CB8AC3E}">
        <p14:creationId xmlns:p14="http://schemas.microsoft.com/office/powerpoint/2010/main" val="730368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25 at 11.53.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6" y="-121715"/>
            <a:ext cx="9127334" cy="6784652"/>
          </a:xfrm>
          <a:prstGeom prst="rect">
            <a:avLst/>
          </a:prstGeom>
        </p:spPr>
      </p:pic>
      <p:pic>
        <p:nvPicPr>
          <p:cNvPr id="3" name="Picture 2" descr="Screen Shot 2018-02-25 at 11.54.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5" y="-121716"/>
            <a:ext cx="8989195" cy="7020907"/>
          </a:xfrm>
          <a:prstGeom prst="rect">
            <a:avLst/>
          </a:prstGeom>
        </p:spPr>
      </p:pic>
      <p:sp>
        <p:nvSpPr>
          <p:cNvPr id="4" name="TextBox 3"/>
          <p:cNvSpPr txBox="1"/>
          <p:nvPr/>
        </p:nvSpPr>
        <p:spPr>
          <a:xfrm>
            <a:off x="280403" y="5739607"/>
            <a:ext cx="8725458" cy="923330"/>
          </a:xfrm>
          <a:prstGeom prst="rect">
            <a:avLst/>
          </a:prstGeom>
          <a:solidFill>
            <a:schemeClr val="bg1"/>
          </a:solidFill>
        </p:spPr>
        <p:txBody>
          <a:bodyPr wrap="square" rtlCol="0">
            <a:spAutoFit/>
          </a:bodyPr>
          <a:lstStyle/>
          <a:p>
            <a:r>
              <a:rPr lang="en-US" dirty="0" smtClean="0"/>
              <a:t>Airship destroyer sci-fi film of 1909 based on Wells/Martin scenario of Anglo-German air war: they used German title of one of Martin’s books for the English film. Watch it on </a:t>
            </a:r>
            <a:r>
              <a:rPr lang="en-US" dirty="0" err="1" smtClean="0"/>
              <a:t>youtube</a:t>
            </a:r>
            <a:r>
              <a:rPr lang="en-US" dirty="0" smtClean="0"/>
              <a:t>!</a:t>
            </a:r>
            <a:endParaRPr lang="en-US" dirty="0"/>
          </a:p>
        </p:txBody>
      </p:sp>
    </p:spTree>
    <p:extLst>
      <p:ext uri="{BB962C8B-B14F-4D97-AF65-F5344CB8AC3E}">
        <p14:creationId xmlns:p14="http://schemas.microsoft.com/office/powerpoint/2010/main" val="775382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3558" cy="6565205"/>
          </a:xfrm>
          <a:prstGeom prst="rect">
            <a:avLst/>
          </a:prstGeom>
        </p:spPr>
      </p:pic>
      <p:pic>
        <p:nvPicPr>
          <p:cNvPr id="3" name="Picture 2" descr="101835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756" y="0"/>
            <a:ext cx="4363107" cy="6858000"/>
          </a:xfrm>
          <a:prstGeom prst="rect">
            <a:avLst/>
          </a:prstGeom>
        </p:spPr>
      </p:pic>
      <p:pic>
        <p:nvPicPr>
          <p:cNvPr id="4" name="Picture 3" descr="8000o5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0757"/>
            <a:ext cx="6663677" cy="4418308"/>
          </a:xfrm>
          <a:prstGeom prst="rect">
            <a:avLst/>
          </a:prstGeom>
        </p:spPr>
      </p:pic>
      <p:pic>
        <p:nvPicPr>
          <p:cNvPr id="6" name="Picture 5"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287" y="94821"/>
            <a:ext cx="2523405" cy="4191173"/>
          </a:xfrm>
          <a:prstGeom prst="rect">
            <a:avLst/>
          </a:prstGeom>
        </p:spPr>
      </p:pic>
      <p:pic>
        <p:nvPicPr>
          <p:cNvPr id="5" name="Picture 4" descr="Litho-Duesseldorf-am-Rhein-Marine-Schauspiel-Gewerbeausstellung-1902-Deutscher-Flottenverei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72" y="692811"/>
            <a:ext cx="8087891" cy="5410520"/>
          </a:xfrm>
          <a:prstGeom prst="rect">
            <a:avLst/>
          </a:prstGeom>
        </p:spPr>
      </p:pic>
      <p:pic>
        <p:nvPicPr>
          <p:cNvPr id="7" name="Picture 1" descr="Flottenverei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9446" y="2923852"/>
            <a:ext cx="5562830" cy="374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280px-Dresdner_Journal_1906_001_Flottenverei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90757"/>
            <a:ext cx="9144000" cy="5536406"/>
          </a:xfrm>
          <a:prstGeom prst="rect">
            <a:avLst/>
          </a:prstGeom>
        </p:spPr>
      </p:pic>
    </p:spTree>
    <p:extLst>
      <p:ext uri="{BB962C8B-B14F-4D97-AF65-F5344CB8AC3E}">
        <p14:creationId xmlns:p14="http://schemas.microsoft.com/office/powerpoint/2010/main" val="1193714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20px-Bundesarchiv_Bild_134-C1743,_Alfred_von_Tirpit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59495" cy="6858000"/>
          </a:xfrm>
          <a:prstGeom prst="rect">
            <a:avLst/>
          </a:prstGeom>
        </p:spPr>
      </p:pic>
      <p:sp>
        <p:nvSpPr>
          <p:cNvPr id="2" name="Rectangle 1"/>
          <p:cNvSpPr/>
          <p:nvPr/>
        </p:nvSpPr>
        <p:spPr>
          <a:xfrm>
            <a:off x="5053698" y="87264"/>
            <a:ext cx="3968656" cy="646331"/>
          </a:xfrm>
          <a:prstGeom prst="rect">
            <a:avLst/>
          </a:prstGeom>
        </p:spPr>
        <p:txBody>
          <a:bodyPr wrap="square">
            <a:spAutoFit/>
          </a:bodyPr>
          <a:lstStyle/>
          <a:p>
            <a:r>
              <a:rPr lang="en-US" dirty="0" smtClean="0"/>
              <a:t>Navy is not as futuristic as Zeppelins, but it generates huge popular enthusiasm. </a:t>
            </a:r>
          </a:p>
        </p:txBody>
      </p:sp>
      <p:sp>
        <p:nvSpPr>
          <p:cNvPr id="3" name="TextBox 2"/>
          <p:cNvSpPr txBox="1"/>
          <p:nvPr/>
        </p:nvSpPr>
        <p:spPr>
          <a:xfrm>
            <a:off x="5053697" y="873343"/>
            <a:ext cx="3968657" cy="4801315"/>
          </a:xfrm>
          <a:prstGeom prst="rect">
            <a:avLst/>
          </a:prstGeom>
          <a:noFill/>
        </p:spPr>
        <p:txBody>
          <a:bodyPr wrap="square" rtlCol="0">
            <a:spAutoFit/>
          </a:bodyPr>
          <a:lstStyle/>
          <a:p>
            <a:r>
              <a:rPr lang="en-US" dirty="0" smtClean="0"/>
              <a:t>1870s and early 1890s Germany has modest and local naval ambitions.</a:t>
            </a:r>
          </a:p>
          <a:p>
            <a:r>
              <a:rPr lang="en-US" dirty="0" smtClean="0"/>
              <a:t>Navies globally are at a technological impasse.  Big ships seem obsolete. Focus is on torpedo boats and mines. </a:t>
            </a:r>
          </a:p>
          <a:p>
            <a:endParaRPr lang="en-US" dirty="0" smtClean="0"/>
          </a:p>
          <a:p>
            <a:r>
              <a:rPr lang="en-US" dirty="0" smtClean="0"/>
              <a:t>1890s view gains favor that to defend your coastline you had to be able to attack and sink enemy’s main ships</a:t>
            </a:r>
          </a:p>
          <a:p>
            <a:r>
              <a:rPr lang="en-US" dirty="0" smtClean="0"/>
              <a:t>1894 as German trade expands the idea becomes attractive to have a long-range cruiser fleet </a:t>
            </a:r>
            <a:endParaRPr lang="en-US" dirty="0"/>
          </a:p>
          <a:p>
            <a:r>
              <a:rPr lang="en-US" dirty="0" smtClean="0"/>
              <a:t>1897 Admiral Tirpitz launches into large-scale naval build up to challenge Britain</a:t>
            </a:r>
          </a:p>
          <a:p>
            <a:endParaRPr lang="en-US" dirty="0"/>
          </a:p>
          <a:p>
            <a:r>
              <a:rPr lang="en-US" dirty="0" smtClean="0">
                <a:sym typeface="Wingdings"/>
              </a:rPr>
              <a:t> Tirpitz becomes synonymous with the Anglo-German arms race </a:t>
            </a:r>
            <a:endParaRPr lang="en-US" dirty="0"/>
          </a:p>
        </p:txBody>
      </p:sp>
      <p:sp>
        <p:nvSpPr>
          <p:cNvPr id="5" name="TextBox 4"/>
          <p:cNvSpPr txBox="1"/>
          <p:nvPr/>
        </p:nvSpPr>
        <p:spPr>
          <a:xfrm>
            <a:off x="4964771" y="6136323"/>
            <a:ext cx="3744194" cy="369332"/>
          </a:xfrm>
          <a:prstGeom prst="rect">
            <a:avLst/>
          </a:prstGeom>
          <a:noFill/>
        </p:spPr>
        <p:txBody>
          <a:bodyPr wrap="square" rtlCol="0">
            <a:spAutoFit/>
          </a:bodyPr>
          <a:lstStyle/>
          <a:p>
            <a:r>
              <a:rPr lang="en-US" dirty="0" smtClean="0"/>
              <a:t>Alfred von Tirpitz 1849-1930</a:t>
            </a:r>
            <a:endParaRPr lang="en-US" dirty="0"/>
          </a:p>
        </p:txBody>
      </p:sp>
    </p:spTree>
    <p:extLst>
      <p:ext uri="{BB962C8B-B14F-4D97-AF65-F5344CB8AC3E}">
        <p14:creationId xmlns:p14="http://schemas.microsoft.com/office/powerpoint/2010/main" val="40235416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885" y="16494"/>
            <a:ext cx="3001955" cy="1754327"/>
          </a:xfrm>
          <a:prstGeom prst="rect">
            <a:avLst/>
          </a:prstGeom>
          <a:noFill/>
        </p:spPr>
        <p:txBody>
          <a:bodyPr wrap="square" rtlCol="0">
            <a:spAutoFit/>
          </a:bodyPr>
          <a:lstStyle/>
          <a:p>
            <a:r>
              <a:rPr lang="en-US" dirty="0" smtClean="0"/>
              <a:t>It is clear that German naval program after 1897 has to do with globalization and imperialism. </a:t>
            </a:r>
            <a:endParaRPr lang="en-US" dirty="0"/>
          </a:p>
          <a:p>
            <a:r>
              <a:rPr lang="en-US" dirty="0" smtClean="0"/>
              <a:t>It is associated with Kaiser’s hobby horse of </a:t>
            </a:r>
            <a:r>
              <a:rPr lang="en-US" dirty="0" err="1" smtClean="0"/>
              <a:t>Weltpolitik</a:t>
            </a:r>
            <a:r>
              <a:rPr lang="en-US" dirty="0" smtClean="0"/>
              <a:t>. </a:t>
            </a:r>
            <a:endParaRPr lang="en-US" dirty="0"/>
          </a:p>
        </p:txBody>
      </p:sp>
      <p:pic>
        <p:nvPicPr>
          <p:cNvPr id="3" name="Picture 1" descr="405px-Weltpoliti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7299"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a:spLocks noChangeArrowheads="1"/>
          </p:cNvSpPr>
          <p:nvPr/>
        </p:nvSpPr>
        <p:spPr bwMode="auto">
          <a:xfrm>
            <a:off x="5513031" y="5898374"/>
            <a:ext cx="3276600" cy="646113"/>
          </a:xfrm>
          <a:prstGeom prst="rect">
            <a:avLst/>
          </a:prstGeom>
          <a:solidFill>
            <a:schemeClr val="bg1"/>
          </a:solidFill>
          <a:ln>
            <a:noFill/>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latin typeface="Calibri" charset="0"/>
              </a:rPr>
              <a:t>Kaiser Wilhelm visits Jerusalem October-November 1898</a:t>
            </a:r>
          </a:p>
        </p:txBody>
      </p:sp>
      <p:pic>
        <p:nvPicPr>
          <p:cNvPr id="6" name="Picture 1" descr="800px-BagdadbahnKar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9693" y="1940478"/>
            <a:ext cx="5939938" cy="395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329885" y="4589687"/>
            <a:ext cx="7543800" cy="461963"/>
          </a:xfrm>
          <a:prstGeom prst="rect">
            <a:avLst/>
          </a:prstGeom>
          <a:solidFill>
            <a:schemeClr val="bg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Calibri" charset="0"/>
              </a:rPr>
              <a:t>The </a:t>
            </a:r>
            <a:r>
              <a:rPr lang="en-US" b="1" dirty="0" smtClean="0">
                <a:latin typeface="Calibri" charset="0"/>
              </a:rPr>
              <a:t>Berlin-Baghdad </a:t>
            </a:r>
            <a:r>
              <a:rPr lang="en-US" b="1" dirty="0">
                <a:latin typeface="Calibri" charset="0"/>
              </a:rPr>
              <a:t>Railway: started 1903, finished 1940</a:t>
            </a:r>
          </a:p>
        </p:txBody>
      </p:sp>
      <p:pic>
        <p:nvPicPr>
          <p:cNvPr id="8" name="Picture 2" descr="Imag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806" y="2329563"/>
            <a:ext cx="4317180" cy="452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17471" y="3563026"/>
            <a:ext cx="3760689" cy="646331"/>
          </a:xfrm>
          <a:prstGeom prst="rect">
            <a:avLst/>
          </a:prstGeom>
          <a:solidFill>
            <a:schemeClr val="bg1"/>
          </a:solidFill>
        </p:spPr>
        <p:txBody>
          <a:bodyPr wrap="square" rtlCol="0">
            <a:spAutoFit/>
          </a:bodyPr>
          <a:lstStyle/>
          <a:p>
            <a:r>
              <a:rPr lang="en-US" dirty="0" smtClean="0"/>
              <a:t>1911 Kaiser intervenes in Morocco crisis </a:t>
            </a:r>
            <a:endParaRPr lang="en-US" dirty="0"/>
          </a:p>
        </p:txBody>
      </p:sp>
    </p:spTree>
    <p:extLst>
      <p:ext uri="{BB962C8B-B14F-4D97-AF65-F5344CB8AC3E}">
        <p14:creationId xmlns:p14="http://schemas.microsoft.com/office/powerpoint/2010/main" val="1086630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Sedantag_1895_Obermarkt_Görlit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23660"/>
          </a:xfrm>
          <a:prstGeom prst="rect">
            <a:avLst/>
          </a:prstGeom>
        </p:spPr>
      </p:pic>
      <p:sp>
        <p:nvSpPr>
          <p:cNvPr id="3" name="TextBox 2"/>
          <p:cNvSpPr txBox="1"/>
          <p:nvPr/>
        </p:nvSpPr>
        <p:spPr>
          <a:xfrm>
            <a:off x="164943" y="6488668"/>
            <a:ext cx="8565065" cy="369332"/>
          </a:xfrm>
          <a:prstGeom prst="rect">
            <a:avLst/>
          </a:prstGeom>
          <a:noFill/>
        </p:spPr>
        <p:txBody>
          <a:bodyPr wrap="square" rtlCol="0">
            <a:spAutoFit/>
          </a:bodyPr>
          <a:lstStyle/>
          <a:p>
            <a:r>
              <a:rPr lang="en-US" dirty="0" err="1" smtClean="0"/>
              <a:t>Sedantag</a:t>
            </a:r>
            <a:r>
              <a:rPr lang="en-US" dirty="0" smtClean="0"/>
              <a:t> 2 September – celebrations of the great victory over France</a:t>
            </a:r>
            <a:endParaRPr lang="en-US" dirty="0"/>
          </a:p>
        </p:txBody>
      </p:sp>
      <p:pic>
        <p:nvPicPr>
          <p:cNvPr id="4" name="Picture 3" descr="Kaiserparade_Lurup_1904_Rückkehr_des_Kais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81646" cy="5616607"/>
          </a:xfrm>
          <a:prstGeom prst="rect">
            <a:avLst/>
          </a:prstGeom>
        </p:spPr>
      </p:pic>
      <p:sp>
        <p:nvSpPr>
          <p:cNvPr id="5" name="TextBox 4"/>
          <p:cNvSpPr txBox="1"/>
          <p:nvPr/>
        </p:nvSpPr>
        <p:spPr>
          <a:xfrm>
            <a:off x="3645229" y="5806413"/>
            <a:ext cx="3364827" cy="369332"/>
          </a:xfrm>
          <a:prstGeom prst="rect">
            <a:avLst/>
          </a:prstGeom>
          <a:solidFill>
            <a:schemeClr val="bg1"/>
          </a:solidFill>
        </p:spPr>
        <p:txBody>
          <a:bodyPr wrap="square" rtlCol="0">
            <a:spAutoFit/>
          </a:bodyPr>
          <a:lstStyle/>
          <a:p>
            <a:r>
              <a:rPr lang="en-US" dirty="0" err="1" smtClean="0"/>
              <a:t>Kaiserparade</a:t>
            </a:r>
            <a:r>
              <a:rPr lang="en-US" dirty="0" smtClean="0"/>
              <a:t> 1904</a:t>
            </a:r>
            <a:endParaRPr lang="en-US" dirty="0"/>
          </a:p>
        </p:txBody>
      </p:sp>
    </p:spTree>
    <p:extLst>
      <p:ext uri="{BB962C8B-B14F-4D97-AF65-F5344CB8AC3E}">
        <p14:creationId xmlns:p14="http://schemas.microsoft.com/office/powerpoint/2010/main" val="2854346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8045" y="803669"/>
            <a:ext cx="3298342" cy="4801315"/>
          </a:xfrm>
          <a:prstGeom prst="rect">
            <a:avLst/>
          </a:prstGeom>
          <a:noFill/>
        </p:spPr>
        <p:txBody>
          <a:bodyPr wrap="square" rtlCol="0">
            <a:spAutoFit/>
          </a:bodyPr>
          <a:lstStyle/>
          <a:p>
            <a:r>
              <a:rPr lang="en-US" dirty="0" err="1" smtClean="0"/>
              <a:t>Weltpolitik</a:t>
            </a:r>
            <a:r>
              <a:rPr lang="en-US" dirty="0" smtClean="0"/>
              <a:t> as opposed to European great power politics marks a break.</a:t>
            </a:r>
          </a:p>
          <a:p>
            <a:endParaRPr lang="en-US" dirty="0" smtClean="0"/>
          </a:p>
          <a:p>
            <a:r>
              <a:rPr lang="en-US" dirty="0" smtClean="0"/>
              <a:t>Bismarck had little time for overseas colonialism.</a:t>
            </a:r>
          </a:p>
          <a:p>
            <a:r>
              <a:rPr lang="en-US" dirty="0" smtClean="0"/>
              <a:t>He is happy to see France, Britain and Russia squabbling with each other. </a:t>
            </a:r>
          </a:p>
          <a:p>
            <a:endParaRPr lang="en-US" dirty="0" smtClean="0"/>
          </a:p>
          <a:p>
            <a:r>
              <a:rPr lang="en-US" dirty="0" smtClean="0"/>
              <a:t>But as “global frontier” closes and other European powers scramble for land and concessions in Africa and Asia, Germany does not stand aside </a:t>
            </a:r>
            <a:r>
              <a:rPr lang="en-US" dirty="0" smtClean="0">
                <a:sym typeface="Wingdings"/>
              </a:rPr>
              <a:t> Imperial flag planted in West and East Africa in 1884/5.</a:t>
            </a:r>
            <a:r>
              <a:rPr lang="en-US" dirty="0" smtClean="0"/>
              <a:t> </a:t>
            </a:r>
            <a:endParaRPr lang="en-US" dirty="0"/>
          </a:p>
        </p:txBody>
      </p:sp>
      <p:pic>
        <p:nvPicPr>
          <p:cNvPr id="4" name="Picture 3" descr="Screen Shot 2018-02-26 at 8.00.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246783" cy="6858000"/>
          </a:xfrm>
          <a:prstGeom prst="rect">
            <a:avLst/>
          </a:prstGeom>
        </p:spPr>
      </p:pic>
    </p:spTree>
    <p:extLst>
      <p:ext uri="{BB962C8B-B14F-4D97-AF65-F5344CB8AC3E}">
        <p14:creationId xmlns:p14="http://schemas.microsoft.com/office/powerpoint/2010/main" val="7385547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459" y="0"/>
            <a:ext cx="6157630" cy="646331"/>
          </a:xfrm>
          <a:prstGeom prst="rect">
            <a:avLst/>
          </a:prstGeom>
          <a:noFill/>
        </p:spPr>
        <p:txBody>
          <a:bodyPr wrap="square" rtlCol="0">
            <a:spAutoFit/>
          </a:bodyPr>
          <a:lstStyle/>
          <a:p>
            <a:r>
              <a:rPr lang="en-US" dirty="0" smtClean="0"/>
              <a:t>All the European empires are hodge-podge.</a:t>
            </a:r>
          </a:p>
          <a:p>
            <a:r>
              <a:rPr lang="en-US" dirty="0" smtClean="0"/>
              <a:t>But Germany’s empire is truly an empire of scraps. </a:t>
            </a:r>
            <a:endParaRPr lang="en-US" dirty="0"/>
          </a:p>
        </p:txBody>
      </p:sp>
      <p:sp>
        <p:nvSpPr>
          <p:cNvPr id="3" name="Rectangle 2"/>
          <p:cNvSpPr/>
          <p:nvPr/>
        </p:nvSpPr>
        <p:spPr>
          <a:xfrm>
            <a:off x="1385517" y="6031240"/>
            <a:ext cx="7517770" cy="646331"/>
          </a:xfrm>
          <a:prstGeom prst="rect">
            <a:avLst/>
          </a:prstGeom>
        </p:spPr>
        <p:txBody>
          <a:bodyPr wrap="square">
            <a:spAutoFit/>
          </a:bodyPr>
          <a:lstStyle/>
          <a:p>
            <a:r>
              <a:rPr lang="en-US" dirty="0" smtClean="0"/>
              <a:t>German colonized population 12 m, Japan 20 m, French 48 m, Dutch 50 m (Indonesia), British 395 m of which 20 m are Canada, Australia and NZ</a:t>
            </a:r>
            <a:endParaRPr lang="en-US" dirty="0"/>
          </a:p>
        </p:txBody>
      </p:sp>
      <p:pic>
        <p:nvPicPr>
          <p:cNvPr id="6" name="Picture 5" descr="kolonialreich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0471"/>
            <a:ext cx="9144000" cy="5145814"/>
          </a:xfrm>
          <a:prstGeom prst="rect">
            <a:avLst/>
          </a:prstGeom>
        </p:spPr>
      </p:pic>
    </p:spTree>
    <p:extLst>
      <p:ext uri="{BB962C8B-B14F-4D97-AF65-F5344CB8AC3E}">
        <p14:creationId xmlns:p14="http://schemas.microsoft.com/office/powerpoint/2010/main" val="417935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391" y="105717"/>
            <a:ext cx="8049193" cy="923330"/>
          </a:xfrm>
          <a:prstGeom prst="rect">
            <a:avLst/>
          </a:prstGeom>
          <a:noFill/>
        </p:spPr>
        <p:txBody>
          <a:bodyPr wrap="square" rtlCol="0">
            <a:spAutoFit/>
          </a:bodyPr>
          <a:lstStyle/>
          <a:p>
            <a:r>
              <a:rPr lang="en-US" dirty="0" smtClean="0"/>
              <a:t>Germany’s colonial possessions were acquired through private initiatives driven by colonial ambition, commerce and missionary impulses. They go bankrupt, face local resistance -&gt; incorporated by the Reich. </a:t>
            </a:r>
            <a:endParaRPr lang="en-US" dirty="0"/>
          </a:p>
        </p:txBody>
      </p:sp>
      <p:pic>
        <p:nvPicPr>
          <p:cNvPr id="3" name="Picture 2" descr="800px-Heinrich_Gö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130" y="1993891"/>
            <a:ext cx="4502650" cy="4350686"/>
          </a:xfrm>
          <a:prstGeom prst="rect">
            <a:avLst/>
          </a:prstGeom>
        </p:spPr>
      </p:pic>
      <p:sp>
        <p:nvSpPr>
          <p:cNvPr id="4" name="TextBox 3"/>
          <p:cNvSpPr txBox="1"/>
          <p:nvPr/>
        </p:nvSpPr>
        <p:spPr>
          <a:xfrm>
            <a:off x="6366780" y="1204171"/>
            <a:ext cx="2777219" cy="2585323"/>
          </a:xfrm>
          <a:prstGeom prst="rect">
            <a:avLst/>
          </a:prstGeom>
          <a:noFill/>
        </p:spPr>
        <p:txBody>
          <a:bodyPr wrap="square" rtlCol="0">
            <a:spAutoFit/>
          </a:bodyPr>
          <a:lstStyle/>
          <a:p>
            <a:r>
              <a:rPr lang="en-US" dirty="0" smtClean="0"/>
              <a:t>Heinrich Goering a provincial lawyer (father of Hermann Goering) becomes governor of Germany’s South West African protectorate in 1885. Thought to have orchestrated a fake gold-rush to attract investors.   </a:t>
            </a:r>
            <a:endParaRPr lang="en-US" dirty="0"/>
          </a:p>
        </p:txBody>
      </p:sp>
      <p:pic>
        <p:nvPicPr>
          <p:cNvPr id="5" name="Picture 4" descr="250px-German_sw_africa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780" y="3940377"/>
            <a:ext cx="2777220" cy="2777220"/>
          </a:xfrm>
          <a:prstGeom prst="rect">
            <a:avLst/>
          </a:prstGeom>
        </p:spPr>
      </p:pic>
      <p:pic>
        <p:nvPicPr>
          <p:cNvPr id="6" name="Picture 5" descr="KS-Luederitz-DW-Politik-Ulm-jp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1581"/>
            <a:ext cx="3155534" cy="3084658"/>
          </a:xfrm>
          <a:prstGeom prst="rect">
            <a:avLst/>
          </a:prstGeom>
        </p:spPr>
      </p:pic>
      <p:sp>
        <p:nvSpPr>
          <p:cNvPr id="7" name="TextBox 6"/>
          <p:cNvSpPr txBox="1"/>
          <p:nvPr/>
        </p:nvSpPr>
        <p:spPr>
          <a:xfrm>
            <a:off x="227804" y="1079169"/>
            <a:ext cx="5855459" cy="646331"/>
          </a:xfrm>
          <a:prstGeom prst="rect">
            <a:avLst/>
          </a:prstGeom>
          <a:noFill/>
        </p:spPr>
        <p:txBody>
          <a:bodyPr wrap="square" rtlCol="0">
            <a:spAutoFit/>
          </a:bodyPr>
          <a:lstStyle/>
          <a:p>
            <a:r>
              <a:rPr lang="en-US" dirty="0" smtClean="0"/>
              <a:t>German naval “</a:t>
            </a:r>
            <a:r>
              <a:rPr lang="en-US" dirty="0" err="1" smtClean="0"/>
              <a:t>Schutztruppen</a:t>
            </a:r>
            <a:r>
              <a:rPr lang="en-US" dirty="0" smtClean="0"/>
              <a:t>” arrive in </a:t>
            </a:r>
            <a:r>
              <a:rPr lang="en-US" dirty="0" err="1" smtClean="0"/>
              <a:t>Nambia</a:t>
            </a:r>
            <a:r>
              <a:rPr lang="en-US" dirty="0" smtClean="0"/>
              <a:t> 1884 to protect missionaries and merchants. </a:t>
            </a:r>
            <a:endParaRPr lang="en-US" dirty="0"/>
          </a:p>
        </p:txBody>
      </p:sp>
    </p:spTree>
    <p:extLst>
      <p:ext uri="{BB962C8B-B14F-4D97-AF65-F5344CB8AC3E}">
        <p14:creationId xmlns:p14="http://schemas.microsoft.com/office/powerpoint/2010/main" val="1393673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443" y="306403"/>
            <a:ext cx="8254084" cy="923330"/>
          </a:xfrm>
          <a:prstGeom prst="rect">
            <a:avLst/>
          </a:prstGeom>
          <a:noFill/>
        </p:spPr>
        <p:txBody>
          <a:bodyPr wrap="square" rtlCol="0">
            <a:spAutoFit/>
          </a:bodyPr>
          <a:lstStyle/>
          <a:p>
            <a:r>
              <a:rPr lang="en-US" dirty="0" smtClean="0"/>
              <a:t>Germany’s economy IS globalizing before 1914. It is #2 trading power behind Britain. It is #3 investor. But Germany’s colonial possessions in Togo, </a:t>
            </a:r>
            <a:r>
              <a:rPr lang="en-US" dirty="0" err="1" smtClean="0"/>
              <a:t>Nambia</a:t>
            </a:r>
            <a:r>
              <a:rPr lang="en-US" dirty="0" smtClean="0"/>
              <a:t>, Tanzania, Burundi, Rwanda, Papua, Marianas Islands made insignificant contribution to that growth. </a:t>
            </a:r>
            <a:endParaRPr lang="en-US" dirty="0"/>
          </a:p>
        </p:txBody>
      </p:sp>
      <p:pic>
        <p:nvPicPr>
          <p:cNvPr id="4" name="Picture 3" descr="csm_10_7_Handelsbilanz_db711839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6621"/>
            <a:ext cx="9144000" cy="3771783"/>
          </a:xfrm>
          <a:prstGeom prst="rect">
            <a:avLst/>
          </a:prstGeom>
        </p:spPr>
      </p:pic>
      <p:sp>
        <p:nvSpPr>
          <p:cNvPr id="5" name="TextBox 4"/>
          <p:cNvSpPr txBox="1"/>
          <p:nvPr/>
        </p:nvSpPr>
        <p:spPr>
          <a:xfrm>
            <a:off x="3150402" y="5822908"/>
            <a:ext cx="5377125" cy="369332"/>
          </a:xfrm>
          <a:prstGeom prst="rect">
            <a:avLst/>
          </a:prstGeom>
          <a:noFill/>
        </p:spPr>
        <p:txBody>
          <a:bodyPr wrap="square" rtlCol="0">
            <a:spAutoFit/>
          </a:bodyPr>
          <a:lstStyle/>
          <a:p>
            <a:r>
              <a:rPr lang="en-US" dirty="0" smtClean="0"/>
              <a:t>German exports 1913 = 20 % v. 43 % in 2013</a:t>
            </a:r>
            <a:endParaRPr lang="en-US" dirty="0"/>
          </a:p>
        </p:txBody>
      </p:sp>
    </p:spTree>
    <p:extLst>
      <p:ext uri="{BB962C8B-B14F-4D97-AF65-F5344CB8AC3E}">
        <p14:creationId xmlns:p14="http://schemas.microsoft.com/office/powerpoint/2010/main" val="9464720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S._Irene_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6" y="0"/>
            <a:ext cx="9227636" cy="5623808"/>
          </a:xfrm>
          <a:prstGeom prst="rect">
            <a:avLst/>
          </a:prstGeom>
        </p:spPr>
      </p:pic>
      <p:sp>
        <p:nvSpPr>
          <p:cNvPr id="2" name="TextBox 1"/>
          <p:cNvSpPr txBox="1"/>
          <p:nvPr/>
        </p:nvSpPr>
        <p:spPr>
          <a:xfrm rot="10800000" flipV="1">
            <a:off x="3879168" y="0"/>
            <a:ext cx="5264832" cy="1477328"/>
          </a:xfrm>
          <a:prstGeom prst="rect">
            <a:avLst/>
          </a:prstGeom>
          <a:solidFill>
            <a:schemeClr val="bg1"/>
          </a:solidFill>
        </p:spPr>
        <p:txBody>
          <a:bodyPr wrap="square" rtlCol="0">
            <a:spAutoFit/>
          </a:bodyPr>
          <a:lstStyle/>
          <a:p>
            <a:r>
              <a:rPr lang="en-US" dirty="0" smtClean="0"/>
              <a:t>A navy was relevant to a global trading power. But the kind of navy that you need to intervene at long range were cruiser squadrons that would show the flag and warn off pirates. </a:t>
            </a:r>
            <a:endParaRPr lang="en-US" dirty="0"/>
          </a:p>
          <a:p>
            <a:r>
              <a:rPr lang="en-US" dirty="0" smtClean="0"/>
              <a:t>This is the kind of navy that the Kaiser liked. </a:t>
            </a:r>
          </a:p>
        </p:txBody>
      </p:sp>
      <p:sp>
        <p:nvSpPr>
          <p:cNvPr id="4" name="Rectangle 3"/>
          <p:cNvSpPr/>
          <p:nvPr/>
        </p:nvSpPr>
        <p:spPr>
          <a:xfrm>
            <a:off x="181437" y="5542485"/>
            <a:ext cx="8412067" cy="1200329"/>
          </a:xfrm>
          <a:prstGeom prst="rect">
            <a:avLst/>
          </a:prstGeom>
        </p:spPr>
        <p:txBody>
          <a:bodyPr wrap="square">
            <a:spAutoFit/>
          </a:bodyPr>
          <a:lstStyle/>
          <a:p>
            <a:r>
              <a:rPr lang="en-US" dirty="0" smtClean="0"/>
              <a:t>But to operate on other side of the world it needed substantial bases. All very well if you are Britain or France with possessions dotted across globe. For Germany it is a key problem </a:t>
            </a:r>
            <a:r>
              <a:rPr lang="en-US" dirty="0" smtClean="0">
                <a:sym typeface="Wingdings"/>
              </a:rPr>
              <a:t> </a:t>
            </a:r>
            <a:r>
              <a:rPr lang="en-US" dirty="0" smtClean="0"/>
              <a:t>Germany’s East Asia squadron of the 1890s depends on being able to refuel and take on water and food at British-controlled Hong Kong and Shanghai.  </a:t>
            </a:r>
          </a:p>
        </p:txBody>
      </p:sp>
    </p:spTree>
    <p:extLst>
      <p:ext uri="{BB962C8B-B14F-4D97-AF65-F5344CB8AC3E}">
        <p14:creationId xmlns:p14="http://schemas.microsoft.com/office/powerpoint/2010/main" val="9516942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572" y="217481"/>
            <a:ext cx="3677565" cy="1754327"/>
          </a:xfrm>
          <a:prstGeom prst="rect">
            <a:avLst/>
          </a:prstGeom>
          <a:noFill/>
        </p:spPr>
        <p:txBody>
          <a:bodyPr wrap="square" rtlCol="0">
            <a:spAutoFit/>
          </a:bodyPr>
          <a:lstStyle/>
          <a:p>
            <a:r>
              <a:rPr lang="en-US" dirty="0" smtClean="0"/>
              <a:t>The expansionary forces interacted </a:t>
            </a:r>
            <a:r>
              <a:rPr lang="en-US" dirty="0" smtClean="0">
                <a:sym typeface="Wingdings"/>
              </a:rPr>
              <a:t> As far back as 1868-1871 explorer and geographer Baron Ferdinand von </a:t>
            </a:r>
            <a:r>
              <a:rPr lang="en-US" dirty="0" err="1" smtClean="0">
                <a:sym typeface="Wingdings"/>
              </a:rPr>
              <a:t>Richthofen</a:t>
            </a:r>
            <a:r>
              <a:rPr lang="en-US" dirty="0" smtClean="0">
                <a:sym typeface="Wingdings"/>
              </a:rPr>
              <a:t> – inventor of the term “silk road” - had explored Chinese coastline for possible naval bases</a:t>
            </a:r>
            <a:endParaRPr lang="en-US" dirty="0"/>
          </a:p>
        </p:txBody>
      </p:sp>
      <p:pic>
        <p:nvPicPr>
          <p:cNvPr id="3" name="Picture 2" descr="61223299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247" y="0"/>
            <a:ext cx="4877753" cy="6858000"/>
          </a:xfrm>
          <a:prstGeom prst="rect">
            <a:avLst/>
          </a:prstGeom>
        </p:spPr>
      </p:pic>
    </p:spTree>
    <p:extLst>
      <p:ext uri="{BB962C8B-B14F-4D97-AF65-F5344CB8AC3E}">
        <p14:creationId xmlns:p14="http://schemas.microsoft.com/office/powerpoint/2010/main" val="27948442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uye_incident_drawing_e_reg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4835" cy="6858000"/>
          </a:xfrm>
          <a:prstGeom prst="rect">
            <a:avLst/>
          </a:prstGeom>
        </p:spPr>
      </p:pic>
      <p:sp>
        <p:nvSpPr>
          <p:cNvPr id="3" name="Rectangle 2"/>
          <p:cNvSpPr/>
          <p:nvPr/>
        </p:nvSpPr>
        <p:spPr>
          <a:xfrm>
            <a:off x="1242438" y="85941"/>
            <a:ext cx="7675441" cy="646331"/>
          </a:xfrm>
          <a:prstGeom prst="rect">
            <a:avLst/>
          </a:prstGeom>
          <a:solidFill>
            <a:schemeClr val="bg1"/>
          </a:solidFill>
        </p:spPr>
        <p:txBody>
          <a:bodyPr wrap="square">
            <a:spAutoFit/>
          </a:bodyPr>
          <a:lstStyle/>
          <a:p>
            <a:r>
              <a:rPr lang="en-US" dirty="0" smtClean="0"/>
              <a:t>July 1897, Chinese Big Sword Society brutally murdered two German Roman Catholic priests of the </a:t>
            </a:r>
            <a:r>
              <a:rPr lang="en-US" dirty="0" err="1" smtClean="0"/>
              <a:t>Steyler</a:t>
            </a:r>
            <a:r>
              <a:rPr lang="en-US" dirty="0" smtClean="0"/>
              <a:t> Mission in </a:t>
            </a:r>
            <a:r>
              <a:rPr lang="en-US" dirty="0" err="1" smtClean="0"/>
              <a:t>Juye</a:t>
            </a:r>
            <a:r>
              <a:rPr lang="en-US" dirty="0" smtClean="0"/>
              <a:t> County in southern Shandong.</a:t>
            </a:r>
            <a:endParaRPr lang="en-US" dirty="0"/>
          </a:p>
        </p:txBody>
      </p:sp>
      <p:sp>
        <p:nvSpPr>
          <p:cNvPr id="4" name="Rectangle 3"/>
          <p:cNvSpPr/>
          <p:nvPr/>
        </p:nvSpPr>
        <p:spPr>
          <a:xfrm>
            <a:off x="248489" y="3811613"/>
            <a:ext cx="8750816" cy="1477328"/>
          </a:xfrm>
          <a:prstGeom prst="rect">
            <a:avLst/>
          </a:prstGeom>
          <a:solidFill>
            <a:schemeClr val="bg1"/>
          </a:solidFill>
        </p:spPr>
        <p:txBody>
          <a:bodyPr wrap="square">
            <a:spAutoFit/>
          </a:bodyPr>
          <a:lstStyle/>
          <a:p>
            <a:r>
              <a:rPr lang="en-US" dirty="0" smtClean="0"/>
              <a:t>7 November 1897 admiral </a:t>
            </a:r>
            <a:r>
              <a:rPr lang="en-US" dirty="0" err="1" smtClean="0"/>
              <a:t>Diederichs</a:t>
            </a:r>
            <a:r>
              <a:rPr lang="en-US" dirty="0" smtClean="0"/>
              <a:t> cables Berlin: "May incidents be exploited in pursuit of further goals?” Chancellor von Hohenlohe counseled caution, preferring a diplomatic resolution. However, Kaiser Wilhelm II intervened and the admiralty sent a message for </a:t>
            </a:r>
            <a:r>
              <a:rPr lang="en-US" dirty="0" err="1" smtClean="0"/>
              <a:t>Diederichs</a:t>
            </a:r>
            <a:r>
              <a:rPr lang="en-US" dirty="0" smtClean="0"/>
              <a:t> to "proceed immediately to </a:t>
            </a:r>
            <a:r>
              <a:rPr lang="en-US" dirty="0" err="1" smtClean="0"/>
              <a:t>Kiautschou</a:t>
            </a:r>
            <a:r>
              <a:rPr lang="en-US" dirty="0" smtClean="0"/>
              <a:t> with entire squadron ..." to which the admiral replied "will proceed ... with greatest energy."</a:t>
            </a:r>
            <a:endParaRPr lang="en-US" dirty="0"/>
          </a:p>
        </p:txBody>
      </p:sp>
      <p:sp>
        <p:nvSpPr>
          <p:cNvPr id="5" name="Rectangle 4"/>
          <p:cNvSpPr/>
          <p:nvPr/>
        </p:nvSpPr>
        <p:spPr>
          <a:xfrm>
            <a:off x="248488" y="5492002"/>
            <a:ext cx="8895513" cy="1200329"/>
          </a:xfrm>
          <a:prstGeom prst="rect">
            <a:avLst/>
          </a:prstGeom>
          <a:solidFill>
            <a:schemeClr val="bg1"/>
          </a:solidFill>
        </p:spPr>
        <p:txBody>
          <a:bodyPr wrap="square">
            <a:spAutoFit/>
          </a:bodyPr>
          <a:lstStyle/>
          <a:p>
            <a:r>
              <a:rPr lang="en-US" dirty="0" smtClean="0"/>
              <a:t>06.00, Sunday, 14 November 1897 </a:t>
            </a:r>
            <a:r>
              <a:rPr lang="en-US" dirty="0" err="1" smtClean="0"/>
              <a:t>Diedrichs</a:t>
            </a:r>
            <a:r>
              <a:rPr lang="en-US" dirty="0" smtClean="0"/>
              <a:t> lands and seizes fort. In mean time Berlin had lost its nerve and issued countermanding order. But </a:t>
            </a:r>
            <a:r>
              <a:rPr lang="en-US" dirty="0" err="1" smtClean="0">
                <a:sym typeface="Wingdings"/>
              </a:rPr>
              <a:t>Diederichs</a:t>
            </a:r>
            <a:r>
              <a:rPr lang="en-US" dirty="0" smtClean="0">
                <a:sym typeface="Wingdings"/>
              </a:rPr>
              <a:t> cabled back that he had already seized the town and had issued proclamation in name of Kaiser and it would be embarrassing to revoke it. </a:t>
            </a:r>
            <a:endParaRPr lang="en-US" dirty="0"/>
          </a:p>
        </p:txBody>
      </p:sp>
    </p:spTree>
    <p:extLst>
      <p:ext uri="{BB962C8B-B14F-4D97-AF65-F5344CB8AC3E}">
        <p14:creationId xmlns:p14="http://schemas.microsoft.com/office/powerpoint/2010/main" val="4275407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ndesarchiv_Bild_134-B1511,_Tsingtau,_Besitznahme_von_Kiautscho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0" y="164956"/>
            <a:ext cx="9074579" cy="6250116"/>
          </a:xfrm>
          <a:prstGeom prst="rect">
            <a:avLst/>
          </a:prstGeom>
        </p:spPr>
      </p:pic>
      <p:sp>
        <p:nvSpPr>
          <p:cNvPr id="2" name="Rectangle 1"/>
          <p:cNvSpPr/>
          <p:nvPr/>
        </p:nvSpPr>
        <p:spPr>
          <a:xfrm>
            <a:off x="383868" y="164956"/>
            <a:ext cx="8035666" cy="923330"/>
          </a:xfrm>
          <a:prstGeom prst="rect">
            <a:avLst/>
          </a:prstGeom>
          <a:solidFill>
            <a:schemeClr val="bg1"/>
          </a:solidFill>
        </p:spPr>
        <p:txBody>
          <a:bodyPr wrap="square">
            <a:spAutoFit/>
          </a:bodyPr>
          <a:lstStyle/>
          <a:p>
            <a:r>
              <a:rPr lang="en-US" dirty="0" smtClean="0"/>
              <a:t>On 26 January 1898 German marines arrived in </a:t>
            </a:r>
            <a:r>
              <a:rPr lang="en-US" dirty="0" err="1" smtClean="0"/>
              <a:t>Kiautschou</a:t>
            </a:r>
            <a:r>
              <a:rPr lang="en-US" dirty="0" smtClean="0"/>
              <a:t> Bay to consolidate German position </a:t>
            </a:r>
            <a:r>
              <a:rPr lang="en-US" dirty="0" smtClean="0">
                <a:sym typeface="Wingdings"/>
              </a:rPr>
              <a:t> </a:t>
            </a:r>
            <a:r>
              <a:rPr lang="en-US" dirty="0" smtClean="0"/>
              <a:t>Negotiations with the Chinese government began and on 6 March 1898 the German Empire accepted a leasehold of the bay for 99 years</a:t>
            </a:r>
            <a:endParaRPr lang="en-US" dirty="0"/>
          </a:p>
        </p:txBody>
      </p:sp>
      <p:sp>
        <p:nvSpPr>
          <p:cNvPr id="3" name="Rectangle 2"/>
          <p:cNvSpPr/>
          <p:nvPr/>
        </p:nvSpPr>
        <p:spPr>
          <a:xfrm>
            <a:off x="713752" y="5522143"/>
            <a:ext cx="8035667" cy="923330"/>
          </a:xfrm>
          <a:prstGeom prst="rect">
            <a:avLst/>
          </a:prstGeom>
          <a:solidFill>
            <a:schemeClr val="bg1"/>
          </a:solidFill>
        </p:spPr>
        <p:txBody>
          <a:bodyPr wrap="square">
            <a:spAutoFit/>
          </a:bodyPr>
          <a:lstStyle/>
          <a:p>
            <a:r>
              <a:rPr lang="en-US" dirty="0" smtClean="0"/>
              <a:t>83,000 Chinese of the bay area come under German administration. Much of Shandong peninsular comes under influence of German railway and mining operations. </a:t>
            </a:r>
            <a:endParaRPr lang="en-US" dirty="0"/>
          </a:p>
        </p:txBody>
      </p:sp>
    </p:spTree>
    <p:extLst>
      <p:ext uri="{BB962C8B-B14F-4D97-AF65-F5344CB8AC3E}">
        <p14:creationId xmlns:p14="http://schemas.microsoft.com/office/powerpoint/2010/main" val="35831559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neseCon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92234" cy="5509495"/>
          </a:xfrm>
          <a:prstGeom prst="rect">
            <a:avLst/>
          </a:prstGeom>
        </p:spPr>
      </p:pic>
      <p:pic>
        <p:nvPicPr>
          <p:cNvPr id="5" name="Picture 4" descr="1899-le-gateau-chino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329910"/>
            <a:ext cx="8890000" cy="5651500"/>
          </a:xfrm>
          <a:prstGeom prst="rect">
            <a:avLst/>
          </a:prstGeom>
        </p:spPr>
      </p:pic>
      <p:pic>
        <p:nvPicPr>
          <p:cNvPr id="4" name="Picture 3" descr="a72009e6da576931183b6164b05456a7--saveur-drink-be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500" y="561958"/>
            <a:ext cx="5346700" cy="6134100"/>
          </a:xfrm>
          <a:prstGeom prst="rect">
            <a:avLst/>
          </a:prstGeom>
        </p:spPr>
      </p:pic>
    </p:spTree>
    <p:extLst>
      <p:ext uri="{BB962C8B-B14F-4D97-AF65-F5344CB8AC3E}">
        <p14:creationId xmlns:p14="http://schemas.microsoft.com/office/powerpoint/2010/main" val="4051910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240" y="577342"/>
            <a:ext cx="6663677" cy="2862323"/>
          </a:xfrm>
          <a:prstGeom prst="rect">
            <a:avLst/>
          </a:prstGeom>
          <a:noFill/>
        </p:spPr>
        <p:txBody>
          <a:bodyPr wrap="square" rtlCol="0">
            <a:spAutoFit/>
          </a:bodyPr>
          <a:lstStyle/>
          <a:p>
            <a:r>
              <a:rPr lang="en-US" dirty="0" smtClean="0"/>
              <a:t>For Admiral Tirpitz back in Germany none of this made any sense.</a:t>
            </a:r>
          </a:p>
          <a:p>
            <a:endParaRPr lang="en-US" dirty="0" smtClean="0"/>
          </a:p>
          <a:p>
            <a:r>
              <a:rPr lang="en-US" dirty="0" smtClean="0"/>
              <a:t>He is a modernist and a naval </a:t>
            </a:r>
            <a:r>
              <a:rPr lang="en-US" dirty="0" err="1" smtClean="0"/>
              <a:t>Clausewitzian</a:t>
            </a:r>
            <a:r>
              <a:rPr lang="en-US" dirty="0" smtClean="0"/>
              <a:t>. </a:t>
            </a:r>
          </a:p>
          <a:p>
            <a:endParaRPr lang="en-US" dirty="0"/>
          </a:p>
          <a:p>
            <a:r>
              <a:rPr lang="en-US" dirty="0" smtClean="0"/>
              <a:t>Colonies were irrelevant. </a:t>
            </a:r>
          </a:p>
          <a:p>
            <a:r>
              <a:rPr lang="en-US" dirty="0" smtClean="0"/>
              <a:t>Cruiser basis in China were indefensible in case of war. </a:t>
            </a:r>
          </a:p>
          <a:p>
            <a:r>
              <a:rPr lang="en-US" dirty="0" smtClean="0"/>
              <a:t>They were indefensible because of British naval power. </a:t>
            </a:r>
          </a:p>
          <a:p>
            <a:endParaRPr lang="en-US" dirty="0"/>
          </a:p>
          <a:p>
            <a:r>
              <a:rPr lang="en-US" dirty="0" smtClean="0"/>
              <a:t>Look at a map!</a:t>
            </a:r>
          </a:p>
          <a:p>
            <a:endParaRPr lang="en-US" dirty="0" smtClean="0"/>
          </a:p>
        </p:txBody>
      </p:sp>
    </p:spTree>
    <p:extLst>
      <p:ext uri="{BB962C8B-B14F-4D97-AF65-F5344CB8AC3E}">
        <p14:creationId xmlns:p14="http://schemas.microsoft.com/office/powerpoint/2010/main" val="15233621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voig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28600"/>
            <a:ext cx="5257800" cy="5867400"/>
          </a:xfrm>
        </p:spPr>
      </p:pic>
      <p:sp>
        <p:nvSpPr>
          <p:cNvPr id="3075" name="TextBox 4"/>
          <p:cNvSpPr txBox="1">
            <a:spLocks noChangeArrowheads="1"/>
          </p:cNvSpPr>
          <p:nvPr/>
        </p:nvSpPr>
        <p:spPr bwMode="auto">
          <a:xfrm>
            <a:off x="6019800" y="235748"/>
            <a:ext cx="293657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smtClean="0">
                <a:latin typeface="Calibri" charset="0"/>
              </a:rPr>
              <a:t>Militarism’s </a:t>
            </a:r>
            <a:r>
              <a:rPr lang="en-US" dirty="0" err="1" smtClean="0">
                <a:latin typeface="Calibri" charset="0"/>
              </a:rPr>
              <a:t>reductio</a:t>
            </a:r>
            <a:r>
              <a:rPr lang="en-US" dirty="0" smtClean="0">
                <a:latin typeface="Calibri" charset="0"/>
              </a:rPr>
              <a:t> ad absurdum: The </a:t>
            </a:r>
            <a:r>
              <a:rPr lang="en-US" dirty="0" smtClean="0">
                <a:latin typeface="Calibri" charset="0"/>
              </a:rPr>
              <a:t>“Captain” </a:t>
            </a:r>
            <a:r>
              <a:rPr lang="en-US" dirty="0">
                <a:latin typeface="Calibri" charset="0"/>
              </a:rPr>
              <a:t>of </a:t>
            </a:r>
            <a:r>
              <a:rPr lang="en-US" dirty="0" err="1">
                <a:latin typeface="Calibri" charset="0"/>
              </a:rPr>
              <a:t>Koepenick</a:t>
            </a:r>
            <a:r>
              <a:rPr lang="en-US" dirty="0">
                <a:latin typeface="Calibri" charset="0"/>
              </a:rPr>
              <a:t> October </a:t>
            </a:r>
            <a:r>
              <a:rPr lang="en-US" dirty="0" smtClean="0">
                <a:latin typeface="Calibri" charset="0"/>
              </a:rPr>
              <a:t>1906 – cobbler and con artist</a:t>
            </a:r>
          </a:p>
          <a:p>
            <a:pPr eaLnBrk="1" hangingPunct="1"/>
            <a:endParaRPr lang="en-US" dirty="0">
              <a:latin typeface="Calibri" charset="0"/>
            </a:endParaRPr>
          </a:p>
        </p:txBody>
      </p:sp>
      <p:pic>
        <p:nvPicPr>
          <p:cNvPr id="2" name="Picture 1" descr="220px-Wilhelmvoig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38646"/>
            <a:ext cx="2133154" cy="2802189"/>
          </a:xfrm>
          <a:prstGeom prst="rect">
            <a:avLst/>
          </a:prstGeom>
        </p:spPr>
      </p:pic>
      <p:sp>
        <p:nvSpPr>
          <p:cNvPr id="3" name="Rectangle 2"/>
          <p:cNvSpPr/>
          <p:nvPr/>
        </p:nvSpPr>
        <p:spPr>
          <a:xfrm>
            <a:off x="6019800" y="1713076"/>
            <a:ext cx="2804623" cy="4247317"/>
          </a:xfrm>
          <a:prstGeom prst="rect">
            <a:avLst/>
          </a:prstGeom>
        </p:spPr>
        <p:txBody>
          <a:bodyPr wrap="square">
            <a:spAutoFit/>
          </a:bodyPr>
          <a:lstStyle/>
          <a:p>
            <a:r>
              <a:rPr lang="en-US" dirty="0" smtClean="0">
                <a:latin typeface="Calibri" charset="0"/>
              </a:rPr>
              <a:t>On 16 October 1906 Wilhelm Voigt dresses up in a captain’s uniform. Commandeered troops he could found around his neighborhood in Berlin. Took them by train to </a:t>
            </a:r>
            <a:r>
              <a:rPr lang="en-US" dirty="0" err="1" smtClean="0">
                <a:latin typeface="Calibri" charset="0"/>
              </a:rPr>
              <a:t>Köpenick</a:t>
            </a:r>
            <a:r>
              <a:rPr lang="en-US" dirty="0" smtClean="0">
                <a:latin typeface="Calibri" charset="0"/>
              </a:rPr>
              <a:t>. Occupied the mayor’s office. Instructed the local police to shutdown telegraph office for an hour. Arrested the city accountant. Confiscated 4000 marks with receipt and made off.  </a:t>
            </a:r>
          </a:p>
        </p:txBody>
      </p:sp>
      <p:sp>
        <p:nvSpPr>
          <p:cNvPr id="4" name="Rectangle 3"/>
          <p:cNvSpPr/>
          <p:nvPr/>
        </p:nvSpPr>
        <p:spPr>
          <a:xfrm>
            <a:off x="4252423" y="6260955"/>
            <a:ext cx="4572000" cy="923330"/>
          </a:xfrm>
          <a:prstGeom prst="rect">
            <a:avLst/>
          </a:prstGeom>
        </p:spPr>
        <p:txBody>
          <a:bodyPr>
            <a:spAutoFit/>
          </a:bodyPr>
          <a:lstStyle/>
          <a:p>
            <a:r>
              <a:rPr lang="en-US" dirty="0" smtClean="0">
                <a:latin typeface="Calibri" charset="0"/>
              </a:rPr>
              <a:t>Pardoned by the Kaiser by popular demand. </a:t>
            </a:r>
          </a:p>
          <a:p>
            <a:endParaRPr lang="en-US" dirty="0" smtClean="0">
              <a:latin typeface="Calibri" charset="0"/>
            </a:endParaRPr>
          </a:p>
          <a:p>
            <a:r>
              <a:rPr lang="en-US" dirty="0" smtClean="0">
                <a:latin typeface="Calibri" charset="0"/>
              </a:rPr>
              <a:t> </a:t>
            </a:r>
            <a:endParaRPr lang="en-US" dirty="0">
              <a:latin typeface="Calibri" charset="0"/>
            </a:endParaRPr>
          </a:p>
        </p:txBody>
      </p:sp>
    </p:spTree>
    <p:extLst>
      <p:ext uri="{BB962C8B-B14F-4D97-AF65-F5344CB8AC3E}">
        <p14:creationId xmlns:p14="http://schemas.microsoft.com/office/powerpoint/2010/main" val="2555894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lonialreich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0471"/>
            <a:ext cx="9144000" cy="5145814"/>
          </a:xfrm>
          <a:prstGeom prst="rect">
            <a:avLst/>
          </a:prstGeom>
        </p:spPr>
      </p:pic>
      <p:pic>
        <p:nvPicPr>
          <p:cNvPr id="4" name="Picture 3" descr="Screen Shot 2018-02-26 at 11.59.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733" y="539021"/>
            <a:ext cx="4775200" cy="5651500"/>
          </a:xfrm>
          <a:prstGeom prst="rect">
            <a:avLst/>
          </a:prstGeom>
        </p:spPr>
      </p:pic>
      <p:sp>
        <p:nvSpPr>
          <p:cNvPr id="6" name="Rectangle 5"/>
          <p:cNvSpPr/>
          <p:nvPr/>
        </p:nvSpPr>
        <p:spPr>
          <a:xfrm>
            <a:off x="3627158" y="3009715"/>
            <a:ext cx="6256012" cy="1477328"/>
          </a:xfrm>
          <a:prstGeom prst="rect">
            <a:avLst/>
          </a:prstGeom>
          <a:solidFill>
            <a:schemeClr val="bg1"/>
          </a:solidFill>
        </p:spPr>
        <p:txBody>
          <a:bodyPr wrap="square">
            <a:spAutoFit/>
          </a:bodyPr>
          <a:lstStyle/>
          <a:p>
            <a:r>
              <a:rPr lang="en-US" dirty="0" smtClean="0"/>
              <a:t>Tirpitz insisted that what Germany needed to do was to build a fleet capable of smashing British navy in the North Sea</a:t>
            </a:r>
            <a:r>
              <a:rPr lang="en-US" dirty="0"/>
              <a:t> </a:t>
            </a:r>
            <a:r>
              <a:rPr lang="en-US" dirty="0" smtClean="0">
                <a:sym typeface="Wingdings"/>
              </a:rPr>
              <a:t> That would break blockade, free trade and bring about a decisive global power shift </a:t>
            </a:r>
            <a:r>
              <a:rPr lang="en-US" dirty="0" smtClean="0"/>
              <a:t> </a:t>
            </a:r>
          </a:p>
          <a:p>
            <a:endParaRPr lang="en-US" dirty="0"/>
          </a:p>
        </p:txBody>
      </p:sp>
      <p:pic>
        <p:nvPicPr>
          <p:cNvPr id="5" name="Picture 4" descr="ecb90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158" y="0"/>
            <a:ext cx="6685554" cy="6858000"/>
          </a:xfrm>
          <a:prstGeom prst="rect">
            <a:avLst/>
          </a:prstGeom>
        </p:spPr>
      </p:pic>
      <p:sp>
        <p:nvSpPr>
          <p:cNvPr id="7" name="TextBox 6"/>
          <p:cNvSpPr txBox="1"/>
          <p:nvPr/>
        </p:nvSpPr>
        <p:spPr>
          <a:xfrm>
            <a:off x="3160414" y="4638245"/>
            <a:ext cx="6663677" cy="923330"/>
          </a:xfrm>
          <a:prstGeom prst="rect">
            <a:avLst/>
          </a:prstGeom>
          <a:solidFill>
            <a:schemeClr val="bg1"/>
          </a:solidFill>
        </p:spPr>
        <p:txBody>
          <a:bodyPr wrap="square" rtlCol="0">
            <a:spAutoFit/>
          </a:bodyPr>
          <a:lstStyle/>
          <a:p>
            <a:r>
              <a:rPr lang="en-US" dirty="0" smtClean="0"/>
              <a:t>In fact a crucial assumption of Tirpitz’s entire plan was that the British would blockade Germany up close and give battle in North Sea rather than retreating to mouth of channel, and Norway-Scapa Flow</a:t>
            </a:r>
            <a:endParaRPr lang="en-US" dirty="0"/>
          </a:p>
        </p:txBody>
      </p:sp>
    </p:spTree>
    <p:extLst>
      <p:ext uri="{BB962C8B-B14F-4D97-AF65-F5344CB8AC3E}">
        <p14:creationId xmlns:p14="http://schemas.microsoft.com/office/powerpoint/2010/main" val="3897241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793" y="577342"/>
            <a:ext cx="7405918" cy="2862323"/>
          </a:xfrm>
          <a:prstGeom prst="rect">
            <a:avLst/>
          </a:prstGeom>
          <a:noFill/>
        </p:spPr>
        <p:txBody>
          <a:bodyPr wrap="square" rtlCol="0">
            <a:spAutoFit/>
          </a:bodyPr>
          <a:lstStyle/>
          <a:p>
            <a:r>
              <a:rPr lang="en-US" dirty="0" smtClean="0"/>
              <a:t>By early 1900s Imperial Germany’s strategic position is totally incoherent:</a:t>
            </a:r>
          </a:p>
          <a:p>
            <a:endParaRPr lang="en-US" dirty="0"/>
          </a:p>
          <a:p>
            <a:r>
              <a:rPr lang="en-US" dirty="0" smtClean="0"/>
              <a:t>It has acquired colonies that excite imperialist crowd but have no economic or strategic value.</a:t>
            </a:r>
          </a:p>
          <a:p>
            <a:endParaRPr lang="en-US" dirty="0"/>
          </a:p>
          <a:p>
            <a:r>
              <a:rPr lang="en-US" dirty="0" smtClean="0"/>
              <a:t>It has taken concession in China that are valuable but completely indefensible unless in cooperation with the British and the Japanese. </a:t>
            </a:r>
          </a:p>
          <a:p>
            <a:endParaRPr lang="en-US" dirty="0"/>
          </a:p>
          <a:p>
            <a:r>
              <a:rPr lang="en-US" dirty="0" smtClean="0"/>
              <a:t>From 1897, backed by popular enthusiasm, Tirpitz is driving a fleet building program that challenges the British. </a:t>
            </a:r>
            <a:endParaRPr lang="en-US" dirty="0"/>
          </a:p>
        </p:txBody>
      </p:sp>
      <p:sp>
        <p:nvSpPr>
          <p:cNvPr id="3" name="TextBox 2"/>
          <p:cNvSpPr txBox="1"/>
          <p:nvPr/>
        </p:nvSpPr>
        <p:spPr>
          <a:xfrm>
            <a:off x="2738046" y="4321819"/>
            <a:ext cx="5434436" cy="1477328"/>
          </a:xfrm>
          <a:prstGeom prst="rect">
            <a:avLst/>
          </a:prstGeom>
          <a:noFill/>
        </p:spPr>
        <p:txBody>
          <a:bodyPr wrap="square" rtlCol="0">
            <a:spAutoFit/>
          </a:bodyPr>
          <a:lstStyle/>
          <a:p>
            <a:r>
              <a:rPr lang="en-US" dirty="0" smtClean="0"/>
              <a:t>Colonial office did not talk to navy.</a:t>
            </a:r>
          </a:p>
          <a:p>
            <a:r>
              <a:rPr lang="en-US" dirty="0" smtClean="0"/>
              <a:t>Kaiser’s “world policy” enthusiasm for long-range operations is not coordinated with the navy. </a:t>
            </a:r>
          </a:p>
          <a:p>
            <a:r>
              <a:rPr lang="en-US" dirty="0" smtClean="0"/>
              <a:t>Tirpitz’s anti-British strategy not coordinated with foreign office or army. </a:t>
            </a:r>
            <a:endParaRPr lang="en-US" dirty="0"/>
          </a:p>
        </p:txBody>
      </p:sp>
    </p:spTree>
    <p:extLst>
      <p:ext uri="{BB962C8B-B14F-4D97-AF65-F5344CB8AC3E}">
        <p14:creationId xmlns:p14="http://schemas.microsoft.com/office/powerpoint/2010/main" val="1018203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mittee-of-Imperial-Defe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4379"/>
            <a:ext cx="9144000" cy="4187592"/>
          </a:xfrm>
          <a:prstGeom prst="rect">
            <a:avLst/>
          </a:prstGeom>
        </p:spPr>
      </p:pic>
      <p:sp>
        <p:nvSpPr>
          <p:cNvPr id="3" name="TextBox 2"/>
          <p:cNvSpPr txBox="1"/>
          <p:nvPr/>
        </p:nvSpPr>
        <p:spPr>
          <a:xfrm>
            <a:off x="685800" y="4888992"/>
            <a:ext cx="7467600" cy="923330"/>
          </a:xfrm>
          <a:prstGeom prst="rect">
            <a:avLst/>
          </a:prstGeom>
          <a:noFill/>
        </p:spPr>
        <p:txBody>
          <a:bodyPr wrap="square" rtlCol="0">
            <a:spAutoFit/>
          </a:bodyPr>
          <a:lstStyle/>
          <a:p>
            <a:r>
              <a:rPr lang="en-US" dirty="0"/>
              <a:t>It helps if you have a coherent decision-making mechanism.</a:t>
            </a:r>
          </a:p>
          <a:p>
            <a:r>
              <a:rPr lang="en-US" dirty="0" smtClean="0"/>
              <a:t>British Empire Committee of Imperial </a:t>
            </a:r>
            <a:r>
              <a:rPr lang="en-US" dirty="0" err="1" smtClean="0"/>
              <a:t>Defence</a:t>
            </a:r>
            <a:r>
              <a:rPr lang="en-US" dirty="0" smtClean="0"/>
              <a:t> (1902) set up in wake of Boer War by Arthur Balfour: </a:t>
            </a:r>
            <a:r>
              <a:rPr lang="en-US" dirty="0"/>
              <a:t>The first modern Grand Strategy Think Tank? </a:t>
            </a:r>
            <a:r>
              <a:rPr lang="en-US" dirty="0" smtClean="0"/>
              <a:t> </a:t>
            </a:r>
          </a:p>
        </p:txBody>
      </p:sp>
      <p:sp>
        <p:nvSpPr>
          <p:cNvPr id="4" name="TextBox 3"/>
          <p:cNvSpPr txBox="1"/>
          <p:nvPr/>
        </p:nvSpPr>
        <p:spPr>
          <a:xfrm>
            <a:off x="380999" y="228600"/>
            <a:ext cx="7074401" cy="646331"/>
          </a:xfrm>
          <a:prstGeom prst="rect">
            <a:avLst/>
          </a:prstGeom>
          <a:noFill/>
        </p:spPr>
        <p:txBody>
          <a:bodyPr wrap="square" rtlCol="0">
            <a:spAutoFit/>
          </a:bodyPr>
          <a:lstStyle/>
          <a:p>
            <a:r>
              <a:rPr lang="en-US" dirty="0" smtClean="0"/>
              <a:t>Managing Europe’s empires is by 1900 a losing proposition. </a:t>
            </a:r>
          </a:p>
          <a:p>
            <a:r>
              <a:rPr lang="en-US" dirty="0" smtClean="0"/>
              <a:t>But the incoherence of Imperial Germany’s global strategy is remarkable. </a:t>
            </a:r>
            <a:endParaRPr lang="en-US" dirty="0"/>
          </a:p>
        </p:txBody>
      </p:sp>
      <p:sp>
        <p:nvSpPr>
          <p:cNvPr id="6" name="TextBox 5"/>
          <p:cNvSpPr txBox="1"/>
          <p:nvPr/>
        </p:nvSpPr>
        <p:spPr>
          <a:xfrm>
            <a:off x="2467178" y="6222015"/>
            <a:ext cx="6126325" cy="369332"/>
          </a:xfrm>
          <a:prstGeom prst="rect">
            <a:avLst/>
          </a:prstGeom>
          <a:noFill/>
        </p:spPr>
        <p:txBody>
          <a:bodyPr wrap="square" rtlCol="0">
            <a:spAutoFit/>
          </a:bodyPr>
          <a:lstStyle/>
          <a:p>
            <a:r>
              <a:rPr lang="en-US" dirty="0" smtClean="0"/>
              <a:t>Instead, Imperial Germany’s response is one of flailing violence. </a:t>
            </a:r>
            <a:endParaRPr lang="en-US" dirty="0"/>
          </a:p>
        </p:txBody>
      </p:sp>
    </p:spTree>
    <p:extLst>
      <p:ext uri="{BB962C8B-B14F-4D97-AF65-F5344CB8AC3E}">
        <p14:creationId xmlns:p14="http://schemas.microsoft.com/office/powerpoint/2010/main" val="10473946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xer_Rebell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47488" cy="6845808"/>
          </a:xfrm>
          <a:prstGeom prst="rect">
            <a:avLst/>
          </a:prstGeom>
        </p:spPr>
      </p:pic>
      <p:sp>
        <p:nvSpPr>
          <p:cNvPr id="3" name="TextBox 2"/>
          <p:cNvSpPr txBox="1"/>
          <p:nvPr/>
        </p:nvSpPr>
        <p:spPr>
          <a:xfrm>
            <a:off x="5377126" y="5871977"/>
            <a:ext cx="3183391" cy="923330"/>
          </a:xfrm>
          <a:prstGeom prst="rect">
            <a:avLst/>
          </a:prstGeom>
          <a:noFill/>
        </p:spPr>
        <p:txBody>
          <a:bodyPr wrap="square" rtlCol="0">
            <a:spAutoFit/>
          </a:bodyPr>
          <a:lstStyle/>
          <a:p>
            <a:r>
              <a:rPr lang="en-US" dirty="0" smtClean="0"/>
              <a:t>2 November 1899 outburst of a massive rebellion in China against foreign intervention. </a:t>
            </a:r>
            <a:endParaRPr lang="en-US" dirty="0"/>
          </a:p>
        </p:txBody>
      </p:sp>
      <p:pic>
        <p:nvPicPr>
          <p:cNvPr id="5" name="Picture 4" descr="Boxer19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488" y="0"/>
            <a:ext cx="4101931" cy="5871977"/>
          </a:xfrm>
          <a:prstGeom prst="rect">
            <a:avLst/>
          </a:prstGeom>
        </p:spPr>
      </p:pic>
    </p:spTree>
    <p:extLst>
      <p:ext uri="{BB962C8B-B14F-4D97-AF65-F5344CB8AC3E}">
        <p14:creationId xmlns:p14="http://schemas.microsoft.com/office/powerpoint/2010/main" val="40310616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xerTroo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62" y="0"/>
            <a:ext cx="8599690" cy="5893753"/>
          </a:xfrm>
          <a:prstGeom prst="rect">
            <a:avLst/>
          </a:prstGeom>
        </p:spPr>
      </p:pic>
      <p:sp>
        <p:nvSpPr>
          <p:cNvPr id="3" name="TextBox 2"/>
          <p:cNvSpPr txBox="1"/>
          <p:nvPr/>
        </p:nvSpPr>
        <p:spPr>
          <a:xfrm>
            <a:off x="791725" y="5994520"/>
            <a:ext cx="8352276" cy="923330"/>
          </a:xfrm>
          <a:prstGeom prst="rect">
            <a:avLst/>
          </a:prstGeom>
          <a:noFill/>
        </p:spPr>
        <p:txBody>
          <a:bodyPr wrap="square" rtlCol="0">
            <a:spAutoFit/>
          </a:bodyPr>
          <a:lstStyle/>
          <a:p>
            <a:r>
              <a:rPr lang="en-US" dirty="0" smtClean="0"/>
              <a:t>8 nation alliance v. Boxer rebellion 1900: Britain, United States, Australia, India, Germany, France, Austria-Hungary, Italy, Japan – global militarism v. China</a:t>
            </a:r>
          </a:p>
          <a:p>
            <a:r>
              <a:rPr lang="en-US" dirty="0" smtClean="0"/>
              <a:t> </a:t>
            </a:r>
            <a:endParaRPr lang="en-US" dirty="0"/>
          </a:p>
        </p:txBody>
      </p:sp>
      <p:pic>
        <p:nvPicPr>
          <p:cNvPr id="4" name="Picture 3" descr="Troops_of_the_Eight_nations_alliance_19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206" y="2662478"/>
            <a:ext cx="5432794" cy="3332042"/>
          </a:xfrm>
          <a:prstGeom prst="rect">
            <a:avLst/>
          </a:prstGeom>
        </p:spPr>
      </p:pic>
    </p:spTree>
    <p:extLst>
      <p:ext uri="{BB962C8B-B14F-4D97-AF65-F5344CB8AC3E}">
        <p14:creationId xmlns:p14="http://schemas.microsoft.com/office/powerpoint/2010/main" val="2475252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70px-Bundesarchiv_Bild_146-1970-068-53,_Bremerhaven,_Verabschiedung_des_ostasiatischen_Expeditionskorp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791435" cy="6850467"/>
          </a:xfrm>
          <a:prstGeom prst="rect">
            <a:avLst/>
          </a:prstGeom>
        </p:spPr>
      </p:pic>
      <p:sp>
        <p:nvSpPr>
          <p:cNvPr id="5" name="Rectangle 4"/>
          <p:cNvSpPr/>
          <p:nvPr/>
        </p:nvSpPr>
        <p:spPr>
          <a:xfrm>
            <a:off x="145278" y="103760"/>
            <a:ext cx="3367997" cy="923330"/>
          </a:xfrm>
          <a:prstGeom prst="rect">
            <a:avLst/>
          </a:prstGeom>
          <a:solidFill>
            <a:schemeClr val="bg1"/>
          </a:solidFill>
        </p:spPr>
        <p:txBody>
          <a:bodyPr wrap="square">
            <a:spAutoFit/>
          </a:bodyPr>
          <a:lstStyle/>
          <a:p>
            <a:r>
              <a:rPr lang="en-US" dirty="0" smtClean="0"/>
              <a:t>Kaiser addressing German expeditionary force for China Bremerhaven, July 27, 1900 </a:t>
            </a:r>
          </a:p>
        </p:txBody>
      </p:sp>
    </p:spTree>
    <p:extLst>
      <p:ext uri="{BB962C8B-B14F-4D97-AF65-F5344CB8AC3E}">
        <p14:creationId xmlns:p14="http://schemas.microsoft.com/office/powerpoint/2010/main" val="38750065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33135"/>
            <a:ext cx="9144000" cy="4801315"/>
          </a:xfrm>
          <a:prstGeom prst="rect">
            <a:avLst/>
          </a:prstGeom>
        </p:spPr>
        <p:txBody>
          <a:bodyPr wrap="square">
            <a:spAutoFit/>
          </a:bodyPr>
          <a:lstStyle/>
          <a:p>
            <a:r>
              <a:rPr lang="en-US" dirty="0" smtClean="0"/>
              <a:t>“Great overseas tasks have fallen to the new German Empire, tasks far greater than many of my countrymen expected. The German Empire has, by its very character, the obligation to assist its citizens if they are being set upon in foreign lands. The tasks that the old Roman Empire of the German nation was unable to accomplish, the new German Empire is in a position to fulfill. The means that make this possible is our army. It has been built up during thirty years of faithful, peaceful labor, following the principles of my blessed grandfather.</a:t>
            </a:r>
          </a:p>
          <a:p>
            <a:r>
              <a:rPr lang="en-US" dirty="0" smtClean="0"/>
              <a:t>… The Chinese have overturned the law of nations; they have mocked the sacredness of the envoy, the duties of hospitality in a way unheard of in world history. It is all the more outrageous that this crime has been committed by a nation that takes pride in its ancient culture. Show the old Prussian virtue. Present yourselves as Christians in the cheerful endurance of suffering. </a:t>
            </a:r>
          </a:p>
          <a:p>
            <a:r>
              <a:rPr lang="en-US" dirty="0" smtClean="0"/>
              <a:t>… You know full well that you are to fight against a cunning, brave, well-armed, and cruel enemy. When you encounter him, know this: no quarter will be given. Prisoners will not be taken. Exercise your arms such that for a thousand years no Chinese will dare to look cross-eyed at a German. Maintain discipline. May God’s blessing be with you, the prayers of an entire nation and my good wishes go with you, each and every one. Open the way to civilization once and for all! Now you may depart! Farewell, comrades!”  </a:t>
            </a:r>
            <a:endParaRPr lang="en-US" dirty="0"/>
          </a:p>
        </p:txBody>
      </p:sp>
      <p:sp>
        <p:nvSpPr>
          <p:cNvPr id="3" name="Rectangle 2"/>
          <p:cNvSpPr/>
          <p:nvPr/>
        </p:nvSpPr>
        <p:spPr>
          <a:xfrm>
            <a:off x="0" y="3331511"/>
            <a:ext cx="9143999" cy="2031325"/>
          </a:xfrm>
          <a:prstGeom prst="rect">
            <a:avLst/>
          </a:prstGeom>
          <a:solidFill>
            <a:schemeClr val="bg1"/>
          </a:solidFill>
        </p:spPr>
        <p:txBody>
          <a:bodyPr wrap="square">
            <a:spAutoFit/>
          </a:bodyPr>
          <a:lstStyle/>
          <a:p>
            <a:r>
              <a:rPr lang="en-US" b="1" dirty="0" smtClean="0"/>
              <a:t>The unofficial but correct version of the crucial passage reads as follows:</a:t>
            </a:r>
          </a:p>
          <a:p>
            <a:endParaRPr lang="en-US" b="1" dirty="0" smtClean="0"/>
          </a:p>
          <a:p>
            <a:r>
              <a:rPr lang="en-US" b="1" dirty="0" smtClean="0"/>
              <a:t>“Should you encounter the enemy, he will be defeated! No quarter will be given! Prisoners will not be taken! Whoever falls into your hands is forfeited. Just as a thousand years ago the Huns under their King Attila made a name for themselves, one that even today makes them seem mighty in history and legend, may the name German be affirmed by you in such a way in China that no Chinese will ever again dare to look cross-eyed at a German.” </a:t>
            </a:r>
            <a:endParaRPr lang="en-US" b="1" dirty="0"/>
          </a:p>
        </p:txBody>
      </p:sp>
    </p:spTree>
    <p:extLst>
      <p:ext uri="{BB962C8B-B14F-4D97-AF65-F5344CB8AC3E}">
        <p14:creationId xmlns:p14="http://schemas.microsoft.com/office/powerpoint/2010/main" val="1573550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25 at 12.1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27600" cy="3746500"/>
          </a:xfrm>
          <a:prstGeom prst="rect">
            <a:avLst/>
          </a:prstGeom>
        </p:spPr>
      </p:pic>
      <p:sp>
        <p:nvSpPr>
          <p:cNvPr id="3" name="TextBox 2"/>
          <p:cNvSpPr txBox="1"/>
          <p:nvPr/>
        </p:nvSpPr>
        <p:spPr>
          <a:xfrm>
            <a:off x="6072674" y="931834"/>
            <a:ext cx="2596783" cy="923330"/>
          </a:xfrm>
          <a:prstGeom prst="rect">
            <a:avLst/>
          </a:prstGeom>
          <a:noFill/>
        </p:spPr>
        <p:txBody>
          <a:bodyPr wrap="square" rtlCol="0">
            <a:spAutoFit/>
          </a:bodyPr>
          <a:lstStyle/>
          <a:p>
            <a:r>
              <a:rPr lang="en-US" dirty="0" smtClean="0"/>
              <a:t>Multinational force involved in relief of the “Peking legation”</a:t>
            </a:r>
            <a:endParaRPr lang="en-US" dirty="0"/>
          </a:p>
        </p:txBody>
      </p:sp>
      <p:pic>
        <p:nvPicPr>
          <p:cNvPr id="4" name="Picture 3" descr="Bundesarchiv_Bild_183-R19096,_Boxeraufstand,_1._Ostasiatisches_Infanterie-Regi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781" y="2201441"/>
            <a:ext cx="7082219" cy="4656559"/>
          </a:xfrm>
          <a:prstGeom prst="rect">
            <a:avLst/>
          </a:prstGeom>
        </p:spPr>
      </p:pic>
      <p:sp>
        <p:nvSpPr>
          <p:cNvPr id="5" name="TextBox 4"/>
          <p:cNvSpPr txBox="1"/>
          <p:nvPr/>
        </p:nvSpPr>
        <p:spPr>
          <a:xfrm>
            <a:off x="234683" y="4542202"/>
            <a:ext cx="1670389" cy="1477328"/>
          </a:xfrm>
          <a:prstGeom prst="rect">
            <a:avLst/>
          </a:prstGeom>
          <a:noFill/>
        </p:spPr>
        <p:txBody>
          <a:bodyPr wrap="square" rtlCol="0">
            <a:spAutoFit/>
          </a:bodyPr>
          <a:lstStyle/>
          <a:p>
            <a:r>
              <a:rPr lang="en-US" dirty="0" smtClean="0"/>
              <a:t>German colonial troops with captured Boxer battle standards.</a:t>
            </a:r>
            <a:endParaRPr lang="en-US" dirty="0"/>
          </a:p>
        </p:txBody>
      </p:sp>
    </p:spTree>
    <p:extLst>
      <p:ext uri="{BB962C8B-B14F-4D97-AF65-F5344CB8AC3E}">
        <p14:creationId xmlns:p14="http://schemas.microsoft.com/office/powerpoint/2010/main" val="327324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Herero Aufstand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767" y="659086"/>
            <a:ext cx="895985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0766" y="148459"/>
            <a:ext cx="8959851" cy="369332"/>
          </a:xfrm>
          <a:prstGeom prst="rect">
            <a:avLst/>
          </a:prstGeom>
          <a:noFill/>
        </p:spPr>
        <p:txBody>
          <a:bodyPr wrap="square" rtlCol="0">
            <a:spAutoFit/>
          </a:bodyPr>
          <a:lstStyle/>
          <a:p>
            <a:r>
              <a:rPr lang="en-US" dirty="0" smtClean="0"/>
              <a:t>1904 resistance to German occupation of South-West Africa by Herero and </a:t>
            </a:r>
            <a:r>
              <a:rPr lang="en-US" dirty="0" err="1" smtClean="0"/>
              <a:t>Nama</a:t>
            </a:r>
            <a:r>
              <a:rPr lang="en-US" dirty="0" smtClean="0"/>
              <a:t> warriors </a:t>
            </a:r>
            <a:endParaRPr lang="en-US" dirty="0"/>
          </a:p>
        </p:txBody>
      </p:sp>
      <p:pic>
        <p:nvPicPr>
          <p:cNvPr id="4" name="Picture 3" descr="vorschauhere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17" y="1925255"/>
            <a:ext cx="8001000" cy="3632200"/>
          </a:xfrm>
          <a:prstGeom prst="rect">
            <a:avLst/>
          </a:prstGeom>
        </p:spPr>
      </p:pic>
    </p:spTree>
    <p:extLst>
      <p:ext uri="{BB962C8B-B14F-4D97-AF65-F5344CB8AC3E}">
        <p14:creationId xmlns:p14="http://schemas.microsoft.com/office/powerpoint/2010/main" val="744196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75"/>
            <a:ext cx="5486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220px-Lothar_von_Troth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194" y="-41275"/>
            <a:ext cx="3590736" cy="6920328"/>
          </a:xfrm>
          <a:prstGeom prst="rect">
            <a:avLst/>
          </a:prstGeom>
        </p:spPr>
      </p:pic>
      <p:sp>
        <p:nvSpPr>
          <p:cNvPr id="3" name="TextBox 2"/>
          <p:cNvSpPr txBox="1"/>
          <p:nvPr/>
        </p:nvSpPr>
        <p:spPr>
          <a:xfrm>
            <a:off x="6878102" y="4767197"/>
            <a:ext cx="2144252" cy="1754327"/>
          </a:xfrm>
          <a:prstGeom prst="rect">
            <a:avLst/>
          </a:prstGeom>
          <a:solidFill>
            <a:schemeClr val="bg1"/>
          </a:solidFill>
        </p:spPr>
        <p:txBody>
          <a:bodyPr wrap="square" rtlCol="0">
            <a:spAutoFit/>
          </a:bodyPr>
          <a:lstStyle/>
          <a:p>
            <a:r>
              <a:rPr lang="en-US" dirty="0" smtClean="0"/>
              <a:t>July 1904 General von </a:t>
            </a:r>
            <a:r>
              <a:rPr lang="en-US" dirty="0" err="1" smtClean="0"/>
              <a:t>Trotha</a:t>
            </a:r>
            <a:r>
              <a:rPr lang="en-US" dirty="0" smtClean="0"/>
              <a:t> and expeditionary force of 19,000 arrive to conduct counterinsurgency</a:t>
            </a:r>
            <a:endParaRPr lang="en-US" dirty="0"/>
          </a:p>
        </p:txBody>
      </p:sp>
    </p:spTree>
    <p:extLst>
      <p:ext uri="{BB962C8B-B14F-4D97-AF65-F5344CB8AC3E}">
        <p14:creationId xmlns:p14="http://schemas.microsoft.com/office/powerpoint/2010/main" val="475517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24" y="203297"/>
            <a:ext cx="3713889" cy="1200329"/>
          </a:xfrm>
          <a:prstGeom prst="rect">
            <a:avLst/>
          </a:prstGeom>
          <a:noFill/>
        </p:spPr>
        <p:txBody>
          <a:bodyPr wrap="square" rtlCol="0">
            <a:spAutoFit/>
          </a:bodyPr>
          <a:lstStyle/>
          <a:p>
            <a:r>
              <a:rPr lang="en-US" dirty="0" smtClean="0"/>
              <a:t>Germany has a militarism problem – the man who diagnosed its most deeply was the socialist Karl Liebknecht </a:t>
            </a:r>
            <a:endParaRPr lang="en-US" dirty="0"/>
          </a:p>
        </p:txBody>
      </p:sp>
      <p:pic>
        <p:nvPicPr>
          <p:cNvPr id="3" name="Picture 2"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356" y="25802"/>
            <a:ext cx="4497643" cy="6894590"/>
          </a:xfrm>
          <a:prstGeom prst="rect">
            <a:avLst/>
          </a:prstGeom>
        </p:spPr>
      </p:pic>
      <p:pic>
        <p:nvPicPr>
          <p:cNvPr id="4" name="Picture 3" descr="KLiebknec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3240"/>
            <a:ext cx="4646357" cy="5227152"/>
          </a:xfrm>
          <a:prstGeom prst="rect">
            <a:avLst/>
          </a:prstGeom>
        </p:spPr>
      </p:pic>
      <p:sp>
        <p:nvSpPr>
          <p:cNvPr id="5" name="Rectangle 4"/>
          <p:cNvSpPr/>
          <p:nvPr/>
        </p:nvSpPr>
        <p:spPr>
          <a:xfrm>
            <a:off x="3605540" y="3934034"/>
            <a:ext cx="4572000" cy="1477328"/>
          </a:xfrm>
          <a:prstGeom prst="rect">
            <a:avLst/>
          </a:prstGeom>
          <a:solidFill>
            <a:schemeClr val="bg1"/>
          </a:solidFill>
        </p:spPr>
        <p:txBody>
          <a:bodyPr>
            <a:spAutoFit/>
          </a:bodyPr>
          <a:lstStyle/>
          <a:p>
            <a:r>
              <a:rPr lang="en-US" dirty="0" smtClean="0"/>
              <a:t>"Militarism is our most deadly enemy and the best way of waging the struggle against it is to increase the number of social democrats among the soldiers. </a:t>
            </a:r>
            <a:r>
              <a:rPr lang="en-US" dirty="0" smtClean="0">
                <a:sym typeface="Wingdings"/>
              </a:rPr>
              <a:t> Arrested and imprisoned for 15 months </a:t>
            </a:r>
            <a:endParaRPr lang="en-US" dirty="0"/>
          </a:p>
        </p:txBody>
      </p:sp>
    </p:spTree>
    <p:extLst>
      <p:ext uri="{BB962C8B-B14F-4D97-AF65-F5344CB8AC3E}">
        <p14:creationId xmlns:p14="http://schemas.microsoft.com/office/powerpoint/2010/main" val="2051584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ocidio-en-Namibia-África.-Re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7310" cy="6383755"/>
          </a:xfrm>
          <a:prstGeom prst="rect">
            <a:avLst/>
          </a:prstGeom>
        </p:spPr>
      </p:pic>
      <p:sp>
        <p:nvSpPr>
          <p:cNvPr id="6147" name="Rectangle 2"/>
          <p:cNvSpPr>
            <a:spLocks noChangeArrowheads="1"/>
          </p:cNvSpPr>
          <p:nvPr/>
        </p:nvSpPr>
        <p:spPr bwMode="auto">
          <a:xfrm>
            <a:off x="304800" y="4316421"/>
            <a:ext cx="8382000" cy="2308225"/>
          </a:xfrm>
          <a:prstGeom prst="rect">
            <a:avLst/>
          </a:prstGeom>
          <a:solidFill>
            <a:schemeClr val="bg1"/>
          </a:solidFill>
          <a:ln>
            <a:noFill/>
          </a:ln>
        </p:spPr>
        <p:txBody>
          <a:bodyPr>
            <a:spAutoFit/>
          </a:bodyPr>
          <a:lstStyle/>
          <a:p>
            <a:r>
              <a:rPr lang="en-US" dirty="0">
                <a:latin typeface="Calibri" charset="0"/>
              </a:rPr>
              <a:t>On 2 October </a:t>
            </a:r>
            <a:r>
              <a:rPr lang="en-US" dirty="0" smtClean="0">
                <a:latin typeface="Calibri" charset="0"/>
              </a:rPr>
              <a:t>1904 Von </a:t>
            </a:r>
            <a:r>
              <a:rPr lang="en-US" dirty="0" err="1">
                <a:latin typeface="Calibri" charset="0"/>
              </a:rPr>
              <a:t>Trotha</a:t>
            </a:r>
            <a:r>
              <a:rPr lang="en-US" dirty="0">
                <a:latin typeface="Calibri" charset="0"/>
              </a:rPr>
              <a:t> issued a proclamation that was soon to become </a:t>
            </a:r>
            <a:r>
              <a:rPr lang="en-US" dirty="0" err="1">
                <a:latin typeface="Calibri" charset="0"/>
              </a:rPr>
              <a:t>ntotiorus</a:t>
            </a:r>
            <a:r>
              <a:rPr lang="en-US" dirty="0">
                <a:latin typeface="Calibri" charset="0"/>
              </a:rPr>
              <a:t>: "</a:t>
            </a:r>
            <a:r>
              <a:rPr lang="en-US" i="1" dirty="0">
                <a:latin typeface="Calibri" charset="0"/>
              </a:rPr>
              <a:t>The Herero are no longer German subjects. They have murdered and plundered. ... Now, out of cowardice, they want to give up the fight. ... The Herero nation must leave the country. If it will not do so I shall compel it by force. Inside German territory every Herero tribesman, armed or unarmed, with or without cattle, will be shot. No women and children will be allowed in the territory: they will be driven back to their people or fired on. These are the last words to the Herero nation from me, the great General of the mighty German Emperor.</a:t>
            </a:r>
            <a:r>
              <a:rPr lang="en-US" dirty="0">
                <a:latin typeface="Calibri" charset="0"/>
              </a:rPr>
              <a:t>"</a:t>
            </a:r>
          </a:p>
        </p:txBody>
      </p:sp>
      <p:pic>
        <p:nvPicPr>
          <p:cNvPr id="5" name="Picture 4" descr="gefangene-hereros-in-deut-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 y="1529912"/>
            <a:ext cx="8880146" cy="5328088"/>
          </a:xfrm>
          <a:prstGeom prst="rect">
            <a:avLst/>
          </a:prstGeom>
        </p:spPr>
      </p:pic>
      <p:sp>
        <p:nvSpPr>
          <p:cNvPr id="6" name="TextBox 5"/>
          <p:cNvSpPr txBox="1"/>
          <p:nvPr/>
        </p:nvSpPr>
        <p:spPr>
          <a:xfrm>
            <a:off x="3271754" y="5784344"/>
            <a:ext cx="5717612" cy="646331"/>
          </a:xfrm>
          <a:prstGeom prst="rect">
            <a:avLst/>
          </a:prstGeom>
          <a:solidFill>
            <a:schemeClr val="bg1"/>
          </a:solidFill>
        </p:spPr>
        <p:txBody>
          <a:bodyPr wrap="square" rtlCol="0">
            <a:spAutoFit/>
          </a:bodyPr>
          <a:lstStyle/>
          <a:p>
            <a:r>
              <a:rPr lang="en-US" dirty="0" smtClean="0"/>
              <a:t>Casualties not exact, but scale of genocide was dramatic: Herero population of 80-100,000 reduced to 25-15000  </a:t>
            </a:r>
            <a:endParaRPr lang="en-US" dirty="0"/>
          </a:p>
        </p:txBody>
      </p:sp>
    </p:spTree>
    <p:extLst>
      <p:ext uri="{BB962C8B-B14F-4D97-AF65-F5344CB8AC3E}">
        <p14:creationId xmlns:p14="http://schemas.microsoft.com/office/powerpoint/2010/main" val="2507149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31944864tr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02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152400" y="152400"/>
            <a:ext cx="899160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From one genocide to another? </a:t>
            </a:r>
          </a:p>
          <a:p>
            <a:r>
              <a:rPr lang="en-US" dirty="0" smtClean="0">
                <a:latin typeface="Calibri" charset="0"/>
              </a:rPr>
              <a:t>Paul </a:t>
            </a:r>
            <a:r>
              <a:rPr lang="en-US" dirty="0">
                <a:latin typeface="Calibri" charset="0"/>
              </a:rPr>
              <a:t>Emil von </a:t>
            </a:r>
            <a:r>
              <a:rPr lang="en-US" dirty="0" err="1">
                <a:latin typeface="Calibri" charset="0"/>
              </a:rPr>
              <a:t>Lettow-</a:t>
            </a:r>
            <a:r>
              <a:rPr lang="en-US" dirty="0" err="1" smtClean="0">
                <a:latin typeface="Calibri" charset="0"/>
              </a:rPr>
              <a:t>Vorbeck</a:t>
            </a:r>
            <a:r>
              <a:rPr lang="en-US" dirty="0" smtClean="0">
                <a:latin typeface="Calibri" charset="0"/>
              </a:rPr>
              <a:t> hero of Germany’s East African </a:t>
            </a:r>
            <a:r>
              <a:rPr lang="en-US" dirty="0">
                <a:latin typeface="Calibri" charset="0"/>
              </a:rPr>
              <a:t>war being feted Hitler</a:t>
            </a:r>
            <a:r>
              <a:rPr lang="ja-JP" altLang="en-US" dirty="0">
                <a:latin typeface="Calibri" charset="0"/>
              </a:rPr>
              <a:t>’</a:t>
            </a:r>
            <a:r>
              <a:rPr lang="en-US" dirty="0">
                <a:latin typeface="Calibri" charset="0"/>
              </a:rPr>
              <a:t>s Wehrmacht 1939</a:t>
            </a:r>
          </a:p>
        </p:txBody>
      </p:sp>
      <p:pic>
        <p:nvPicPr>
          <p:cNvPr id="3" name="Picture 2" descr="Paul_von_Lettow-Vorbeck_WWI_po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4475" cy="6858000"/>
          </a:xfrm>
          <a:prstGeom prst="rect">
            <a:avLst/>
          </a:prstGeom>
        </p:spPr>
      </p:pic>
      <p:pic>
        <p:nvPicPr>
          <p:cNvPr id="2" name="Picture 1" descr="y00nxG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518" y="2662270"/>
            <a:ext cx="6323482" cy="3556959"/>
          </a:xfrm>
          <a:prstGeom prst="rect">
            <a:avLst/>
          </a:prstGeom>
        </p:spPr>
      </p:pic>
    </p:spTree>
    <p:extLst>
      <p:ext uri="{BB962C8B-B14F-4D97-AF65-F5344CB8AC3E}">
        <p14:creationId xmlns:p14="http://schemas.microsoft.com/office/powerpoint/2010/main" val="1096191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759"/>
            <a:ext cx="8986970" cy="923330"/>
          </a:xfrm>
          <a:prstGeom prst="rect">
            <a:avLst/>
          </a:prstGeom>
          <a:noFill/>
        </p:spPr>
        <p:txBody>
          <a:bodyPr wrap="square" rtlCol="0">
            <a:spAutoFit/>
          </a:bodyPr>
          <a:lstStyle/>
          <a:p>
            <a:r>
              <a:rPr lang="en-US" dirty="0" smtClean="0"/>
              <a:t>German colonial violence was awful but it was on a spectrum that ranges from French use of forced colonial </a:t>
            </a:r>
            <a:r>
              <a:rPr lang="en-US" dirty="0" err="1" smtClean="0"/>
              <a:t>labour</a:t>
            </a:r>
            <a:r>
              <a:rPr lang="en-US" dirty="0" smtClean="0"/>
              <a:t>, to Boer war and US anti insurgency operations in Philippines to Belgian Congo.</a:t>
            </a:r>
            <a:endParaRPr lang="en-US" dirty="0"/>
          </a:p>
        </p:txBody>
      </p:sp>
      <p:pic>
        <p:nvPicPr>
          <p:cNvPr id="3" name="Picture 1" descr="anglo-boer-museum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ind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9729"/>
            <a:ext cx="1525323" cy="218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2127570-10f7-49ca-8f53-fb7df77288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323" y="620762"/>
            <a:ext cx="4338383" cy="3412663"/>
          </a:xfrm>
          <a:prstGeom prst="rect">
            <a:avLst/>
          </a:prstGeom>
        </p:spPr>
      </p:pic>
      <p:pic>
        <p:nvPicPr>
          <p:cNvPr id="7" name="Picture 6" descr="300px-ConstructionGuinée19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047" y="620763"/>
            <a:ext cx="3057622" cy="2935317"/>
          </a:xfrm>
          <a:prstGeom prst="rect">
            <a:avLst/>
          </a:prstGeom>
        </p:spPr>
      </p:pic>
      <p:pic>
        <p:nvPicPr>
          <p:cNvPr id="8" name="Picture 7" descr="slavescongo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3448" y="3506029"/>
            <a:ext cx="4746221" cy="3253658"/>
          </a:xfrm>
          <a:prstGeom prst="rect">
            <a:avLst/>
          </a:prstGeom>
        </p:spPr>
      </p:pic>
      <p:sp>
        <p:nvSpPr>
          <p:cNvPr id="11" name="TextBox 10"/>
          <p:cNvSpPr txBox="1"/>
          <p:nvPr/>
        </p:nvSpPr>
        <p:spPr>
          <a:xfrm>
            <a:off x="197931" y="5512731"/>
            <a:ext cx="8946069" cy="923330"/>
          </a:xfrm>
          <a:prstGeom prst="rect">
            <a:avLst/>
          </a:prstGeom>
          <a:solidFill>
            <a:schemeClr val="bg1"/>
          </a:solidFill>
        </p:spPr>
        <p:txBody>
          <a:bodyPr wrap="square" rtlCol="0">
            <a:spAutoFit/>
          </a:bodyPr>
          <a:lstStyle/>
          <a:p>
            <a:r>
              <a:rPr lang="en-US" dirty="0" smtClean="0"/>
              <a:t>To argue for a peculiar German tendency to colonial violence seems untenable, to draw a general connection between European violence in empire and the extreme violence in Europe itself in twentieth century is more plausible. </a:t>
            </a:r>
            <a:endParaRPr lang="en-US" dirty="0"/>
          </a:p>
        </p:txBody>
      </p:sp>
    </p:spTree>
    <p:extLst>
      <p:ext uri="{BB962C8B-B14F-4D97-AF65-F5344CB8AC3E}">
        <p14:creationId xmlns:p14="http://schemas.microsoft.com/office/powerpoint/2010/main" val="3136241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8555911" cy="1200329"/>
          </a:xfrm>
          <a:prstGeom prst="rect">
            <a:avLst/>
          </a:prstGeom>
          <a:noFill/>
        </p:spPr>
        <p:txBody>
          <a:bodyPr wrap="square" rtlCol="0">
            <a:spAutoFit/>
          </a:bodyPr>
          <a:lstStyle/>
          <a:p>
            <a:r>
              <a:rPr lang="en-US" dirty="0" smtClean="0"/>
              <a:t>December 1906 led by Catholic Center Party Reichstag in December 1906 refuses to vote supplies for troops in SW Africa as protests against handling of the Herero crisis.  </a:t>
            </a:r>
          </a:p>
          <a:p>
            <a:r>
              <a:rPr lang="en-US" dirty="0" smtClean="0"/>
              <a:t>-&gt; Chancellor </a:t>
            </a:r>
            <a:r>
              <a:rPr lang="en-US" dirty="0" err="1" smtClean="0"/>
              <a:t>B</a:t>
            </a:r>
            <a:r>
              <a:rPr lang="en-US" dirty="0" err="1" smtClean="0"/>
              <a:t>ülow</a:t>
            </a:r>
            <a:r>
              <a:rPr lang="en-US" dirty="0" smtClean="0"/>
              <a:t> dissolves parliament and calls what became known as the “Hottentot election”</a:t>
            </a:r>
            <a:endParaRPr lang="en-US" dirty="0"/>
          </a:p>
        </p:txBody>
      </p:sp>
      <p:pic>
        <p:nvPicPr>
          <p:cNvPr id="3" name="Picture 2" descr="ZellerPlakat19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72" y="1055424"/>
            <a:ext cx="7876037" cy="5565733"/>
          </a:xfrm>
          <a:prstGeom prst="rect">
            <a:avLst/>
          </a:prstGeom>
        </p:spPr>
      </p:pic>
    </p:spTree>
    <p:extLst>
      <p:ext uri="{BB962C8B-B14F-4D97-AF65-F5344CB8AC3E}">
        <p14:creationId xmlns:p14="http://schemas.microsoft.com/office/powerpoint/2010/main" val="1850175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8 at 4.19.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722"/>
            <a:ext cx="9144000" cy="5574163"/>
          </a:xfrm>
          <a:prstGeom prst="rect">
            <a:avLst/>
          </a:prstGeom>
        </p:spPr>
      </p:pic>
      <p:sp>
        <p:nvSpPr>
          <p:cNvPr id="3" name="TextBox 2"/>
          <p:cNvSpPr txBox="1"/>
          <p:nvPr/>
        </p:nvSpPr>
        <p:spPr>
          <a:xfrm>
            <a:off x="312260" y="187391"/>
            <a:ext cx="8139565" cy="646331"/>
          </a:xfrm>
          <a:prstGeom prst="rect">
            <a:avLst/>
          </a:prstGeom>
          <a:noFill/>
        </p:spPr>
        <p:txBody>
          <a:bodyPr wrap="square" rtlCol="0">
            <a:spAutoFit/>
          </a:bodyPr>
          <a:lstStyle/>
          <a:p>
            <a:r>
              <a:rPr lang="en-US" dirty="0" smtClean="0"/>
              <a:t>SPD suffers first major loss of seats in its history </a:t>
            </a:r>
            <a:r>
              <a:rPr lang="en-US" dirty="0" smtClean="0">
                <a:sym typeface="Wingdings"/>
              </a:rPr>
              <a:t> conservatives and nationalist liberals have majority independently of </a:t>
            </a:r>
            <a:r>
              <a:rPr lang="en-US" dirty="0" smtClean="0"/>
              <a:t> </a:t>
            </a:r>
            <a:r>
              <a:rPr lang="en-US" dirty="0" err="1" smtClean="0"/>
              <a:t>Zentrum</a:t>
            </a:r>
            <a:r>
              <a:rPr lang="en-US" dirty="0" smtClean="0"/>
              <a:t> and SPD. </a:t>
            </a:r>
            <a:endParaRPr lang="en-US" dirty="0"/>
          </a:p>
        </p:txBody>
      </p:sp>
    </p:spTree>
    <p:extLst>
      <p:ext uri="{BB962C8B-B14F-4D97-AF65-F5344CB8AC3E}">
        <p14:creationId xmlns:p14="http://schemas.microsoft.com/office/powerpoint/2010/main" val="2619694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miraltylords1907NavalRe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96608" cy="6844701"/>
          </a:xfrm>
          <a:prstGeom prst="rect">
            <a:avLst/>
          </a:prstGeom>
        </p:spPr>
      </p:pic>
      <p:sp>
        <p:nvSpPr>
          <p:cNvPr id="3" name="Rectangle 2"/>
          <p:cNvSpPr/>
          <p:nvPr/>
        </p:nvSpPr>
        <p:spPr>
          <a:xfrm>
            <a:off x="2639080" y="5608467"/>
            <a:ext cx="6363173" cy="923330"/>
          </a:xfrm>
          <a:prstGeom prst="rect">
            <a:avLst/>
          </a:prstGeom>
          <a:solidFill>
            <a:schemeClr val="bg1"/>
          </a:solidFill>
        </p:spPr>
        <p:txBody>
          <a:bodyPr wrap="square">
            <a:spAutoFit/>
          </a:bodyPr>
          <a:lstStyle/>
          <a:p>
            <a:r>
              <a:rPr lang="en-US" dirty="0" smtClean="0"/>
              <a:t>In 1904 Germany’s bid for world power faced a challenge not just from African warriors – October 1904 Admiral Jack Fisher appointed First Lord of the Admiralty</a:t>
            </a:r>
            <a:endParaRPr lang="en-US" dirty="0"/>
          </a:p>
        </p:txBody>
      </p:sp>
    </p:spTree>
    <p:extLst>
      <p:ext uri="{BB962C8B-B14F-4D97-AF65-F5344CB8AC3E}">
        <p14:creationId xmlns:p14="http://schemas.microsoft.com/office/powerpoint/2010/main" val="7951798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04799" y="0"/>
            <a:ext cx="84995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smtClean="0">
                <a:latin typeface="Calibri" charset="0"/>
              </a:rPr>
              <a:t>Britain</a:t>
            </a:r>
            <a:r>
              <a:rPr lang="ja-JP" altLang="en-US" dirty="0" smtClean="0">
                <a:latin typeface="Calibri" charset="0"/>
              </a:rPr>
              <a:t>’</a:t>
            </a:r>
            <a:r>
              <a:rPr lang="en-US" dirty="0" smtClean="0">
                <a:latin typeface="Calibri" charset="0"/>
              </a:rPr>
              <a:t>s </a:t>
            </a:r>
            <a:r>
              <a:rPr lang="en-US" dirty="0">
                <a:latin typeface="Calibri" charset="0"/>
              </a:rPr>
              <a:t>answer to the Kaiser</a:t>
            </a:r>
            <a:r>
              <a:rPr lang="ja-JP" altLang="en-US" dirty="0">
                <a:latin typeface="Calibri" charset="0"/>
              </a:rPr>
              <a:t>’</a:t>
            </a:r>
            <a:r>
              <a:rPr lang="en-US" dirty="0">
                <a:latin typeface="Calibri" charset="0"/>
              </a:rPr>
              <a:t>s world policy: the first modern battleship, HMS Dreadnought </a:t>
            </a:r>
            <a:r>
              <a:rPr lang="en-US" dirty="0" smtClean="0">
                <a:latin typeface="Calibri" charset="0"/>
              </a:rPr>
              <a:t>(Design approved by Fisher February 1905, launched 1906</a:t>
            </a:r>
            <a:r>
              <a:rPr lang="en-US" dirty="0">
                <a:latin typeface="Calibri" charset="0"/>
              </a:rPr>
              <a:t>)</a:t>
            </a:r>
          </a:p>
        </p:txBody>
      </p:sp>
      <p:pic>
        <p:nvPicPr>
          <p:cNvPr id="3" name="Picture 3" descr="1988_1_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6330"/>
            <a:ext cx="9144000" cy="57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15403" y="6110019"/>
            <a:ext cx="7088918" cy="646331"/>
          </a:xfrm>
          <a:prstGeom prst="rect">
            <a:avLst/>
          </a:prstGeom>
          <a:solidFill>
            <a:schemeClr val="bg1"/>
          </a:solidFill>
        </p:spPr>
        <p:txBody>
          <a:bodyPr wrap="square" rtlCol="0">
            <a:spAutoFit/>
          </a:bodyPr>
          <a:lstStyle/>
          <a:p>
            <a:r>
              <a:rPr lang="en-US" dirty="0" smtClean="0"/>
              <a:t>Far faster, more heavily armed and armored and far longer range (due to oil-fuelled turbine engines) than any previous warship. </a:t>
            </a:r>
            <a:endParaRPr lang="en-US" dirty="0"/>
          </a:p>
        </p:txBody>
      </p:sp>
    </p:spTree>
    <p:extLst>
      <p:ext uri="{BB962C8B-B14F-4D97-AF65-F5344CB8AC3E}">
        <p14:creationId xmlns:p14="http://schemas.microsoft.com/office/powerpoint/2010/main" val="41290453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38" y="123738"/>
            <a:ext cx="8407165" cy="923330"/>
          </a:xfrm>
          <a:prstGeom prst="rect">
            <a:avLst/>
          </a:prstGeom>
          <a:noFill/>
        </p:spPr>
        <p:txBody>
          <a:bodyPr wrap="square" rtlCol="0">
            <a:spAutoFit/>
          </a:bodyPr>
          <a:lstStyle/>
          <a:p>
            <a:r>
              <a:rPr lang="en-US" dirty="0" smtClean="0"/>
              <a:t>Dreadnought </a:t>
            </a:r>
            <a:r>
              <a:rPr lang="en-US" dirty="0" smtClean="0">
                <a:sym typeface="Wingdings"/>
              </a:rPr>
              <a:t> </a:t>
            </a:r>
            <a:r>
              <a:rPr lang="en-US" dirty="0" smtClean="0"/>
              <a:t>Crisis in Germany: Kaiser still prefers fast, long-range cruisers v. Tirpitz who is desperate to match the British with German dreadnoughts and continues his plan to build a 60 battleship fleet by 1918. </a:t>
            </a:r>
            <a:endParaRPr lang="en-US" dirty="0"/>
          </a:p>
        </p:txBody>
      </p:sp>
      <p:pic>
        <p:nvPicPr>
          <p:cNvPr id="3" name="Picture 2" descr="Screen Shot 2018-02-26 at 9.09.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39784"/>
            <a:ext cx="8016207" cy="5719428"/>
          </a:xfrm>
          <a:prstGeom prst="rect">
            <a:avLst/>
          </a:prstGeom>
        </p:spPr>
      </p:pic>
      <p:sp>
        <p:nvSpPr>
          <p:cNvPr id="4" name="TextBox 3"/>
          <p:cNvSpPr txBox="1"/>
          <p:nvPr/>
        </p:nvSpPr>
        <p:spPr>
          <a:xfrm>
            <a:off x="6729655" y="1038381"/>
            <a:ext cx="1979310" cy="1754327"/>
          </a:xfrm>
          <a:prstGeom prst="rect">
            <a:avLst/>
          </a:prstGeom>
          <a:solidFill>
            <a:schemeClr val="bg1"/>
          </a:solidFill>
        </p:spPr>
        <p:txBody>
          <a:bodyPr wrap="square" rtlCol="0">
            <a:spAutoFit/>
          </a:bodyPr>
          <a:lstStyle/>
          <a:p>
            <a:r>
              <a:rPr lang="en-US" dirty="0" smtClean="0"/>
              <a:t>Kaiser’s personal sketches from 1906 for pre-dreadnought style “fast ships of the line” </a:t>
            </a:r>
            <a:endParaRPr lang="en-US" dirty="0"/>
          </a:p>
        </p:txBody>
      </p:sp>
    </p:spTree>
    <p:extLst>
      <p:ext uri="{BB962C8B-B14F-4D97-AF65-F5344CB8AC3E}">
        <p14:creationId xmlns:p14="http://schemas.microsoft.com/office/powerpoint/2010/main" val="18711752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971" y="478889"/>
            <a:ext cx="7369325" cy="3970318"/>
          </a:xfrm>
          <a:prstGeom prst="rect">
            <a:avLst/>
          </a:prstGeom>
          <a:noFill/>
        </p:spPr>
        <p:txBody>
          <a:bodyPr wrap="square" rtlCol="0">
            <a:spAutoFit/>
          </a:bodyPr>
          <a:lstStyle/>
          <a:p>
            <a:r>
              <a:rPr lang="en-US" dirty="0" smtClean="0"/>
              <a:t>Politically the situation is made more difficult by activism of supposedly loyal </a:t>
            </a:r>
            <a:r>
              <a:rPr lang="en-US" dirty="0" err="1" smtClean="0"/>
              <a:t>Flottenverein</a:t>
            </a:r>
            <a:r>
              <a:rPr lang="en-US" dirty="0" smtClean="0"/>
              <a:t>.</a:t>
            </a:r>
          </a:p>
          <a:p>
            <a:r>
              <a:rPr lang="en-US" dirty="0"/>
              <a:t>F</a:t>
            </a:r>
            <a:r>
              <a:rPr lang="en-US" dirty="0" smtClean="0"/>
              <a:t>ounded in 1898 to rally popular support on the right for naval program. </a:t>
            </a:r>
          </a:p>
          <a:p>
            <a:r>
              <a:rPr lang="en-US" dirty="0" smtClean="0"/>
              <a:t>Rapidly brought under influence of government loyalists with backing from arms manufacturer Krupp. </a:t>
            </a:r>
          </a:p>
          <a:p>
            <a:r>
              <a:rPr lang="en-US" dirty="0" smtClean="0"/>
              <a:t>But, by early 1900s it has 300,000 members </a:t>
            </a:r>
            <a:r>
              <a:rPr lang="en-US" dirty="0" smtClean="0">
                <a:sym typeface="Wingdings"/>
              </a:rPr>
              <a:t> question is posed: </a:t>
            </a:r>
            <a:endParaRPr lang="en-US" dirty="0"/>
          </a:p>
          <a:p>
            <a:r>
              <a:rPr lang="en-US" dirty="0" smtClean="0"/>
              <a:t>Is it a </a:t>
            </a:r>
            <a:r>
              <a:rPr lang="en-US" dirty="0" err="1" smtClean="0"/>
              <a:t>topdown</a:t>
            </a:r>
            <a:r>
              <a:rPr lang="en-US" dirty="0" smtClean="0"/>
              <a:t> </a:t>
            </a:r>
            <a:r>
              <a:rPr lang="en-US" dirty="0" err="1" smtClean="0"/>
              <a:t>Regierungsverein</a:t>
            </a:r>
            <a:r>
              <a:rPr lang="en-US" dirty="0" smtClean="0"/>
              <a:t> or a bottom-up </a:t>
            </a:r>
            <a:r>
              <a:rPr lang="en-US" dirty="0" err="1" smtClean="0"/>
              <a:t>Volksverein</a:t>
            </a:r>
            <a:r>
              <a:rPr lang="en-US" dirty="0" smtClean="0"/>
              <a:t> mobilizing genuine popular energy for </a:t>
            </a:r>
            <a:r>
              <a:rPr lang="en-US" dirty="0" err="1" smtClean="0"/>
              <a:t>navalism</a:t>
            </a:r>
            <a:r>
              <a:rPr lang="en-US" dirty="0" smtClean="0"/>
              <a:t>? </a:t>
            </a:r>
          </a:p>
          <a:p>
            <a:r>
              <a:rPr lang="en-US" dirty="0" smtClean="0"/>
              <a:t>In 1907 election the </a:t>
            </a:r>
            <a:r>
              <a:rPr lang="en-US" dirty="0" err="1" smtClean="0"/>
              <a:t>Flottenverein</a:t>
            </a:r>
            <a:r>
              <a:rPr lang="en-US" dirty="0" smtClean="0"/>
              <a:t> engages in vicious </a:t>
            </a:r>
            <a:r>
              <a:rPr lang="en-US" dirty="0" err="1" smtClean="0"/>
              <a:t>anti-catholic</a:t>
            </a:r>
            <a:r>
              <a:rPr lang="en-US" dirty="0" smtClean="0"/>
              <a:t> mobilization and then pushes for huge expansion of naval </a:t>
            </a:r>
            <a:r>
              <a:rPr lang="en-US" dirty="0" err="1" smtClean="0"/>
              <a:t>progam</a:t>
            </a:r>
            <a:r>
              <a:rPr lang="en-US" dirty="0" smtClean="0"/>
              <a:t> even beyond what the Kaiser and Tirpitz are calling for </a:t>
            </a:r>
            <a:r>
              <a:rPr lang="en-US" dirty="0" smtClean="0">
                <a:sym typeface="Wingdings"/>
              </a:rPr>
              <a:t> w</a:t>
            </a:r>
            <a:r>
              <a:rPr lang="en-US" dirty="0" smtClean="0"/>
              <a:t>here do its loyalties ultimately lie? As one militant official </a:t>
            </a:r>
            <a:r>
              <a:rPr lang="en-US" dirty="0"/>
              <a:t>put it: “'that above the person </a:t>
            </a:r>
            <a:r>
              <a:rPr lang="en-US" dirty="0" smtClean="0"/>
              <a:t>(of the Kaiser)must </a:t>
            </a:r>
            <a:r>
              <a:rPr lang="en-US" dirty="0"/>
              <a:t>stand the dynasty</a:t>
            </a:r>
            <a:r>
              <a:rPr lang="en-US" dirty="0" smtClean="0"/>
              <a:t>, and </a:t>
            </a:r>
            <a:r>
              <a:rPr lang="en-US" dirty="0"/>
              <a:t>above the dynasty the welfare of the </a:t>
            </a:r>
            <a:r>
              <a:rPr lang="en-US" dirty="0" smtClean="0"/>
              <a:t>Volk’”</a:t>
            </a:r>
            <a:endParaRPr lang="en-US" dirty="0"/>
          </a:p>
        </p:txBody>
      </p:sp>
      <p:sp>
        <p:nvSpPr>
          <p:cNvPr id="3" name="TextBox 2"/>
          <p:cNvSpPr txBox="1"/>
          <p:nvPr/>
        </p:nvSpPr>
        <p:spPr>
          <a:xfrm>
            <a:off x="832692" y="4514615"/>
            <a:ext cx="7223604" cy="923330"/>
          </a:xfrm>
          <a:prstGeom prst="rect">
            <a:avLst/>
          </a:prstGeom>
          <a:solidFill>
            <a:schemeClr val="bg1"/>
          </a:solidFill>
        </p:spPr>
        <p:txBody>
          <a:bodyPr wrap="square" rtlCol="0">
            <a:spAutoFit/>
          </a:bodyPr>
          <a:lstStyle/>
          <a:p>
            <a:r>
              <a:rPr lang="en-US" dirty="0" smtClean="0"/>
              <a:t>“Solution” </a:t>
            </a:r>
            <a:r>
              <a:rPr lang="en-US" dirty="0" smtClean="0"/>
              <a:t>in</a:t>
            </a:r>
            <a:r>
              <a:rPr lang="en-US" dirty="0" smtClean="0"/>
              <a:t> </a:t>
            </a:r>
            <a:r>
              <a:rPr lang="en-US" dirty="0" smtClean="0"/>
              <a:t>March 1908 </a:t>
            </a:r>
            <a:r>
              <a:rPr lang="en-US" dirty="0" smtClean="0"/>
              <a:t>is further acceleration: </a:t>
            </a:r>
            <a:r>
              <a:rPr lang="en-US" dirty="0" smtClean="0"/>
              <a:t>Tirpitz </a:t>
            </a:r>
            <a:r>
              <a:rPr lang="en-US" dirty="0" smtClean="0"/>
              <a:t>pushes </a:t>
            </a:r>
            <a:r>
              <a:rPr lang="en-US" dirty="0" smtClean="0"/>
              <a:t>through adjusted program that raises building rate to 4 larger </a:t>
            </a:r>
            <a:r>
              <a:rPr lang="en-US" dirty="0" err="1" smtClean="0"/>
              <a:t>shisp</a:t>
            </a:r>
            <a:r>
              <a:rPr lang="en-US" dirty="0" smtClean="0"/>
              <a:t> </a:t>
            </a:r>
            <a:r>
              <a:rPr lang="en-US" dirty="0" smtClean="0"/>
              <a:t>per annum </a:t>
            </a:r>
            <a:r>
              <a:rPr lang="en-US" dirty="0" smtClean="0">
                <a:sym typeface="Wingdings"/>
              </a:rPr>
              <a:t> fleet of 21 dreadnoughts by 1914.</a:t>
            </a:r>
            <a:r>
              <a:rPr lang="en-US" dirty="0" smtClean="0"/>
              <a:t>  </a:t>
            </a:r>
            <a:endParaRPr lang="en-US" dirty="0"/>
          </a:p>
        </p:txBody>
      </p:sp>
    </p:spTree>
    <p:extLst>
      <p:ext uri="{BB962C8B-B14F-4D97-AF65-F5344CB8AC3E}">
        <p14:creationId xmlns:p14="http://schemas.microsoft.com/office/powerpoint/2010/main" val="11959657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extLst>
              <p:ext uri="{D42A27DB-BD31-4B8C-83A1-F6EECF244321}">
                <p14:modId xmlns:p14="http://schemas.microsoft.com/office/powerpoint/2010/main" val="3783855024"/>
              </p:ext>
            </p:extLst>
          </p:nvPr>
        </p:nvGraphicFramePr>
        <p:xfrm>
          <a:off x="1066800" y="1688955"/>
          <a:ext cx="5486400" cy="4838700"/>
        </p:xfrm>
        <a:graphic>
          <a:graphicData uri="http://schemas.openxmlformats.org/presentationml/2006/ole">
            <mc:AlternateContent xmlns:mc="http://schemas.openxmlformats.org/markup-compatibility/2006">
              <mc:Choice xmlns:v="urn:schemas-microsoft-com:vml" Requires="v">
                <p:oleObj spid="_x0000_s40971" name="Worksheet" r:id="rId3" imgW="6489700" imgH="5727700" progId="Excel.Sheet.8">
                  <p:embed/>
                </p:oleObj>
              </mc:Choice>
              <mc:Fallback>
                <p:oleObj name="Worksheet" r:id="rId3" imgW="6489700" imgH="57277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88955"/>
                        <a:ext cx="5486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555" name="Line 4"/>
          <p:cNvSpPr>
            <a:spLocks noChangeShapeType="1"/>
          </p:cNvSpPr>
          <p:nvPr/>
        </p:nvSpPr>
        <p:spPr bwMode="auto">
          <a:xfrm flipV="1">
            <a:off x="6858000" y="2133600"/>
            <a:ext cx="0" cy="297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6" name="Line 5"/>
          <p:cNvSpPr>
            <a:spLocks noChangeShapeType="1"/>
          </p:cNvSpPr>
          <p:nvPr/>
        </p:nvSpPr>
        <p:spPr bwMode="auto">
          <a:xfrm>
            <a:off x="6858000" y="52578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7" name="Text Box 6"/>
          <p:cNvSpPr txBox="1">
            <a:spLocks noChangeArrowheads="1"/>
          </p:cNvSpPr>
          <p:nvPr/>
        </p:nvSpPr>
        <p:spPr bwMode="auto">
          <a:xfrm>
            <a:off x="7010400" y="18288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latin typeface="Calibri" charset="0"/>
              </a:rPr>
              <a:t>Rapid convergence</a:t>
            </a:r>
          </a:p>
        </p:txBody>
      </p:sp>
      <p:sp>
        <p:nvSpPr>
          <p:cNvPr id="23558" name="Text Box 7"/>
          <p:cNvSpPr txBox="1">
            <a:spLocks noChangeArrowheads="1"/>
          </p:cNvSpPr>
          <p:nvPr/>
        </p:nvSpPr>
        <p:spPr bwMode="auto">
          <a:xfrm>
            <a:off x="7086600" y="5410200"/>
            <a:ext cx="152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latin typeface="Calibri" charset="0"/>
              </a:rPr>
              <a:t>Falling behind</a:t>
            </a:r>
          </a:p>
        </p:txBody>
      </p:sp>
      <p:sp>
        <p:nvSpPr>
          <p:cNvPr id="23559" name="Text Box 8"/>
          <p:cNvSpPr txBox="1">
            <a:spLocks noChangeArrowheads="1"/>
          </p:cNvSpPr>
          <p:nvPr/>
        </p:nvSpPr>
        <p:spPr bwMode="auto">
          <a:xfrm>
            <a:off x="7086600" y="3886200"/>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latin typeface="Calibri" charset="0"/>
              </a:rPr>
              <a:t>Slow convergence</a:t>
            </a:r>
          </a:p>
        </p:txBody>
      </p:sp>
      <p:sp>
        <p:nvSpPr>
          <p:cNvPr id="2" name="TextBox 1"/>
          <p:cNvSpPr txBox="1"/>
          <p:nvPr/>
        </p:nvSpPr>
        <p:spPr>
          <a:xfrm>
            <a:off x="0" y="15869"/>
            <a:ext cx="8839200" cy="1200329"/>
          </a:xfrm>
          <a:prstGeom prst="rect">
            <a:avLst/>
          </a:prstGeom>
          <a:noFill/>
        </p:spPr>
        <p:txBody>
          <a:bodyPr wrap="square" rtlCol="0">
            <a:spAutoFit/>
          </a:bodyPr>
          <a:lstStyle/>
          <a:p>
            <a:r>
              <a:rPr lang="en-US" dirty="0" smtClean="0"/>
              <a:t>At this point, militarism becomes a matter of money. </a:t>
            </a:r>
            <a:endParaRPr lang="en-US" dirty="0" smtClean="0"/>
          </a:p>
          <a:p>
            <a:r>
              <a:rPr lang="en-US" dirty="0" smtClean="0"/>
              <a:t>But </a:t>
            </a:r>
            <a:r>
              <a:rPr lang="en-US" dirty="0" smtClean="0"/>
              <a:t>in 1913 Germany with 65 m inhabitants had essentially the same total GDP as Britain with 45 m.</a:t>
            </a:r>
            <a:r>
              <a:rPr lang="en-US" dirty="0"/>
              <a:t> </a:t>
            </a:r>
            <a:r>
              <a:rPr lang="en-US" dirty="0" smtClean="0"/>
              <a:t>Britain is growing more slowly, but its GDP per capita was 25 percent higher than that of Germany. </a:t>
            </a:r>
            <a:endParaRPr lang="en-US" dirty="0"/>
          </a:p>
        </p:txBody>
      </p:sp>
    </p:spTree>
    <p:extLst>
      <p:ext uri="{BB962C8B-B14F-4D97-AF65-F5344CB8AC3E}">
        <p14:creationId xmlns:p14="http://schemas.microsoft.com/office/powerpoint/2010/main" val="42931472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171" y="874358"/>
            <a:ext cx="7109621" cy="2308324"/>
          </a:xfrm>
          <a:prstGeom prst="rect">
            <a:avLst/>
          </a:prstGeom>
          <a:noFill/>
        </p:spPr>
        <p:txBody>
          <a:bodyPr wrap="square" rtlCol="0">
            <a:spAutoFit/>
          </a:bodyPr>
          <a:lstStyle/>
          <a:p>
            <a:r>
              <a:rPr lang="en-US" dirty="0" smtClean="0"/>
              <a:t>Militarism – as militarization of </a:t>
            </a:r>
            <a:r>
              <a:rPr lang="en-US" dirty="0" smtClean="0"/>
              <a:t>society (from the top or “from below”)</a:t>
            </a:r>
            <a:endParaRPr lang="en-US" dirty="0" smtClean="0"/>
          </a:p>
          <a:p>
            <a:endParaRPr lang="en-US" dirty="0"/>
          </a:p>
          <a:p>
            <a:r>
              <a:rPr lang="en-US" dirty="0" smtClean="0"/>
              <a:t>Militarism – as entanglement of capitalist accumulation with military-industrial complex </a:t>
            </a:r>
          </a:p>
          <a:p>
            <a:endParaRPr lang="en-US" dirty="0"/>
          </a:p>
          <a:p>
            <a:r>
              <a:rPr lang="en-US" dirty="0" smtClean="0"/>
              <a:t>Militarism – as military control of decision-making</a:t>
            </a:r>
          </a:p>
          <a:p>
            <a:endParaRPr lang="en-US" dirty="0"/>
          </a:p>
          <a:p>
            <a:r>
              <a:rPr lang="en-US" dirty="0" smtClean="0"/>
              <a:t>Militarism – as belief that war and military make history  </a:t>
            </a:r>
            <a:endParaRPr lang="en-US" dirty="0"/>
          </a:p>
        </p:txBody>
      </p:sp>
    </p:spTree>
    <p:extLst>
      <p:ext uri="{BB962C8B-B14F-4D97-AF65-F5344CB8AC3E}">
        <p14:creationId xmlns:p14="http://schemas.microsoft.com/office/powerpoint/2010/main" val="7925922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075" y="0"/>
            <a:ext cx="5654925" cy="6348454"/>
          </a:xfrm>
          <a:prstGeom prst="rect">
            <a:avLst/>
          </a:prstGeom>
        </p:spPr>
      </p:pic>
      <p:sp>
        <p:nvSpPr>
          <p:cNvPr id="4" name="TextBox 3"/>
          <p:cNvSpPr txBox="1"/>
          <p:nvPr/>
        </p:nvSpPr>
        <p:spPr>
          <a:xfrm>
            <a:off x="380999" y="315889"/>
            <a:ext cx="2736413" cy="1754327"/>
          </a:xfrm>
          <a:prstGeom prst="rect">
            <a:avLst/>
          </a:prstGeom>
          <a:noFill/>
        </p:spPr>
        <p:txBody>
          <a:bodyPr wrap="square" rtlCol="0">
            <a:spAutoFit/>
          </a:bodyPr>
          <a:lstStyle/>
          <a:p>
            <a:r>
              <a:rPr lang="en-US" dirty="0" smtClean="0"/>
              <a:t>Balancing warfare and welfare is hard for everyone. In Britain too welfare and warfare spending are rising at the same time.  </a:t>
            </a:r>
            <a:endParaRPr lang="en-US" dirty="0"/>
          </a:p>
        </p:txBody>
      </p:sp>
      <p:pic>
        <p:nvPicPr>
          <p:cNvPr id="5" name="Picture 4" descr="1200px-ChurchillGeorge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2237232"/>
            <a:ext cx="3657600" cy="4620768"/>
          </a:xfrm>
          <a:prstGeom prst="rect">
            <a:avLst/>
          </a:prstGeom>
        </p:spPr>
      </p:pic>
      <p:sp>
        <p:nvSpPr>
          <p:cNvPr id="2" name="TextBox 1"/>
          <p:cNvSpPr txBox="1"/>
          <p:nvPr/>
        </p:nvSpPr>
        <p:spPr>
          <a:xfrm>
            <a:off x="4222528" y="6211669"/>
            <a:ext cx="5096723" cy="646331"/>
          </a:xfrm>
          <a:prstGeom prst="rect">
            <a:avLst/>
          </a:prstGeom>
          <a:noFill/>
        </p:spPr>
        <p:txBody>
          <a:bodyPr wrap="square" rtlCol="0">
            <a:spAutoFit/>
          </a:bodyPr>
          <a:lstStyle/>
          <a:p>
            <a:r>
              <a:rPr lang="en-US" dirty="0" smtClean="0"/>
              <a:t>Lloyd-George and Churchill: the architects of “new liberal” imperialism.</a:t>
            </a:r>
            <a:endParaRPr lang="en-US" dirty="0"/>
          </a:p>
        </p:txBody>
      </p:sp>
    </p:spTree>
    <p:extLst>
      <p:ext uri="{BB962C8B-B14F-4D97-AF65-F5344CB8AC3E}">
        <p14:creationId xmlns:p14="http://schemas.microsoft.com/office/powerpoint/2010/main" val="3024866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der-which-fl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6"/>
            <a:ext cx="4724400" cy="6543829"/>
          </a:xfrm>
          <a:prstGeom prst="rect">
            <a:avLst/>
          </a:prstGeom>
        </p:spPr>
      </p:pic>
      <p:sp>
        <p:nvSpPr>
          <p:cNvPr id="3" name="TextBox 2"/>
          <p:cNvSpPr txBox="1"/>
          <p:nvPr/>
        </p:nvSpPr>
        <p:spPr>
          <a:xfrm>
            <a:off x="5150244" y="297790"/>
            <a:ext cx="2898950" cy="2308324"/>
          </a:xfrm>
          <a:prstGeom prst="rect">
            <a:avLst/>
          </a:prstGeom>
          <a:noFill/>
        </p:spPr>
        <p:txBody>
          <a:bodyPr wrap="square" rtlCol="0">
            <a:spAutoFit/>
          </a:bodyPr>
          <a:lstStyle/>
          <a:p>
            <a:r>
              <a:rPr lang="en-US" dirty="0" smtClean="0"/>
              <a:t>Reconstruct your home front: </a:t>
            </a:r>
          </a:p>
          <a:p>
            <a:r>
              <a:rPr lang="en-US" dirty="0" smtClean="0"/>
              <a:t>1910 constitutional reform to enable dramatic progressive taxation to pay for warfare and welfare </a:t>
            </a:r>
            <a:r>
              <a:rPr lang="en-US" dirty="0" smtClean="0">
                <a:sym typeface="Wingdings"/>
              </a:rPr>
              <a:t> polarization of British politics as well</a:t>
            </a:r>
            <a:endParaRPr lang="en-US" dirty="0"/>
          </a:p>
        </p:txBody>
      </p:sp>
      <p:pic>
        <p:nvPicPr>
          <p:cNvPr id="5" name="Picture 4" descr="_65187641_dlg_getty_fraud97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863" y="3101464"/>
            <a:ext cx="6142046" cy="3454901"/>
          </a:xfrm>
          <a:prstGeom prst="rect">
            <a:avLst/>
          </a:prstGeom>
        </p:spPr>
      </p:pic>
    </p:spTree>
    <p:extLst>
      <p:ext uri="{BB962C8B-B14F-4D97-AF65-F5344CB8AC3E}">
        <p14:creationId xmlns:p14="http://schemas.microsoft.com/office/powerpoint/2010/main" val="255253033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2-25 at 3.5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57627"/>
          </a:xfrm>
          <a:prstGeom prst="rect">
            <a:avLst/>
          </a:prstGeom>
        </p:spPr>
      </p:pic>
    </p:spTree>
    <p:extLst>
      <p:ext uri="{BB962C8B-B14F-4D97-AF65-F5344CB8AC3E}">
        <p14:creationId xmlns:p14="http://schemas.microsoft.com/office/powerpoint/2010/main" val="12983632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4900" y="0"/>
            <a:ext cx="6767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2"/>
          <p:cNvSpPr txBox="1">
            <a:spLocks noChangeArrowheads="1"/>
          </p:cNvSpPr>
          <p:nvPr/>
        </p:nvSpPr>
        <p:spPr bwMode="auto">
          <a:xfrm>
            <a:off x="152400" y="609600"/>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Mobilize resources:</a:t>
            </a:r>
            <a:endParaRPr lang="en-US" sz="1800" dirty="0"/>
          </a:p>
        </p:txBody>
      </p:sp>
    </p:spTree>
    <p:extLst>
      <p:ext uri="{BB962C8B-B14F-4D97-AF65-F5344CB8AC3E}">
        <p14:creationId xmlns:p14="http://schemas.microsoft.com/office/powerpoint/2010/main" val="108132832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115121734_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9883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p:cNvSpPr txBox="1">
            <a:spLocks noChangeArrowheads="1"/>
          </p:cNvSpPr>
          <p:nvPr/>
        </p:nvSpPr>
        <p:spPr bwMode="auto">
          <a:xfrm>
            <a:off x="990600" y="1066800"/>
            <a:ext cx="7772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Germany’s naval challenge defeated 1906-1914</a:t>
            </a:r>
          </a:p>
        </p:txBody>
      </p:sp>
    </p:spTree>
    <p:extLst>
      <p:ext uri="{BB962C8B-B14F-4D97-AF65-F5344CB8AC3E}">
        <p14:creationId xmlns:p14="http://schemas.microsoft.com/office/powerpoint/2010/main" val="30205433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481" y="498325"/>
            <a:ext cx="6945421" cy="3416320"/>
          </a:xfrm>
          <a:prstGeom prst="rect">
            <a:avLst/>
          </a:prstGeom>
          <a:noFill/>
        </p:spPr>
        <p:txBody>
          <a:bodyPr wrap="square" rtlCol="0">
            <a:spAutoFit/>
          </a:bodyPr>
          <a:lstStyle/>
          <a:p>
            <a:r>
              <a:rPr lang="en-US" dirty="0" smtClean="0"/>
              <a:t>Imperial Germany was integrated into a globalizing world, but its effort to shape that world by </a:t>
            </a:r>
            <a:r>
              <a:rPr lang="en-US" dirty="0" err="1" smtClean="0"/>
              <a:t>Weltpolitik</a:t>
            </a:r>
            <a:r>
              <a:rPr lang="en-US" dirty="0" smtClean="0"/>
              <a:t> was a non-starter. </a:t>
            </a:r>
          </a:p>
          <a:p>
            <a:endParaRPr lang="en-US" dirty="0"/>
          </a:p>
          <a:p>
            <a:r>
              <a:rPr lang="en-US" dirty="0" smtClean="0"/>
              <a:t>In this respect it is in an inferior league to the global powers – </a:t>
            </a:r>
            <a:r>
              <a:rPr lang="en-US" dirty="0"/>
              <a:t>B</a:t>
            </a:r>
            <a:r>
              <a:rPr lang="en-US" dirty="0" smtClean="0"/>
              <a:t>ritish empire, the US and </a:t>
            </a:r>
            <a:r>
              <a:rPr lang="en-US" dirty="0"/>
              <a:t>R</a:t>
            </a:r>
            <a:r>
              <a:rPr lang="en-US" dirty="0" smtClean="0"/>
              <a:t>ussia. </a:t>
            </a:r>
          </a:p>
          <a:p>
            <a:endParaRPr lang="en-US" dirty="0"/>
          </a:p>
          <a:p>
            <a:r>
              <a:rPr lang="en-US" dirty="0" smtClean="0"/>
              <a:t>It is in an inferior league also to France with its long-range empire and dominance in </a:t>
            </a:r>
            <a:r>
              <a:rPr lang="en-US" dirty="0"/>
              <a:t>M</a:t>
            </a:r>
            <a:r>
              <a:rPr lang="en-US" dirty="0" smtClean="0"/>
              <a:t>editerranean </a:t>
            </a:r>
          </a:p>
          <a:p>
            <a:endParaRPr lang="en-US" dirty="0"/>
          </a:p>
          <a:p>
            <a:r>
              <a:rPr lang="en-US" dirty="0" smtClean="0"/>
              <a:t>or Japan</a:t>
            </a:r>
            <a:r>
              <a:rPr lang="en-US" dirty="0"/>
              <a:t> </a:t>
            </a:r>
            <a:r>
              <a:rPr lang="en-US" dirty="0" smtClean="0"/>
              <a:t>with its power position in East Asia. </a:t>
            </a:r>
          </a:p>
          <a:p>
            <a:endParaRPr lang="en-US" dirty="0" smtClean="0"/>
          </a:p>
          <a:p>
            <a:endParaRPr lang="en-US" dirty="0"/>
          </a:p>
        </p:txBody>
      </p:sp>
      <p:sp>
        <p:nvSpPr>
          <p:cNvPr id="3" name="Rectangle 2"/>
          <p:cNvSpPr/>
          <p:nvPr/>
        </p:nvSpPr>
        <p:spPr>
          <a:xfrm>
            <a:off x="723480" y="4028285"/>
            <a:ext cx="7352367" cy="923330"/>
          </a:xfrm>
          <a:prstGeom prst="rect">
            <a:avLst/>
          </a:prstGeom>
        </p:spPr>
        <p:txBody>
          <a:bodyPr wrap="square">
            <a:spAutoFit/>
          </a:bodyPr>
          <a:lstStyle/>
          <a:p>
            <a:r>
              <a:rPr lang="en-US" dirty="0" smtClean="0"/>
              <a:t>If Germany had any prospect of reshaping the balance of global power, it would be by way of shifting the balance of power on the continent of Europe. </a:t>
            </a:r>
            <a:endParaRPr lang="en-US" dirty="0"/>
          </a:p>
        </p:txBody>
      </p:sp>
    </p:spTree>
    <p:extLst>
      <p:ext uri="{BB962C8B-B14F-4D97-AF65-F5344CB8AC3E}">
        <p14:creationId xmlns:p14="http://schemas.microsoft.com/office/powerpoint/2010/main" val="17745056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810" y="325084"/>
            <a:ext cx="5241220" cy="369332"/>
          </a:xfrm>
          <a:prstGeom prst="rect">
            <a:avLst/>
          </a:prstGeom>
          <a:noFill/>
        </p:spPr>
        <p:txBody>
          <a:bodyPr wrap="square" rtlCol="0">
            <a:spAutoFit/>
          </a:bodyPr>
          <a:lstStyle/>
          <a:p>
            <a:r>
              <a:rPr lang="en-US" dirty="0" smtClean="0"/>
              <a:t>Was Frederick the Great’s Prussia militarist?  </a:t>
            </a:r>
          </a:p>
        </p:txBody>
      </p:sp>
      <p:sp>
        <p:nvSpPr>
          <p:cNvPr id="3" name="TextBox 2"/>
          <p:cNvSpPr txBox="1"/>
          <p:nvPr/>
        </p:nvSpPr>
        <p:spPr>
          <a:xfrm>
            <a:off x="1241112" y="891371"/>
            <a:ext cx="5373082" cy="1200329"/>
          </a:xfrm>
          <a:prstGeom prst="rect">
            <a:avLst/>
          </a:prstGeom>
          <a:noFill/>
        </p:spPr>
        <p:txBody>
          <a:bodyPr wrap="square" rtlCol="0">
            <a:spAutoFit/>
          </a:bodyPr>
          <a:lstStyle/>
          <a:p>
            <a:r>
              <a:rPr lang="en-US" dirty="0" smtClean="0"/>
              <a:t>It was a state built by gambling on war.</a:t>
            </a:r>
            <a:endParaRPr lang="en-US" dirty="0"/>
          </a:p>
          <a:p>
            <a:r>
              <a:rPr lang="en-US" dirty="0" smtClean="0"/>
              <a:t>It was a state organized around its army.</a:t>
            </a:r>
            <a:endParaRPr lang="en-US" dirty="0"/>
          </a:p>
          <a:p>
            <a:r>
              <a:rPr lang="en-US" dirty="0" smtClean="0"/>
              <a:t>BUT the king, not the soldiers commands. </a:t>
            </a:r>
          </a:p>
          <a:p>
            <a:r>
              <a:rPr lang="en-US" dirty="0" smtClean="0"/>
              <a:t>Not a capitalist economy geared to armaments.</a:t>
            </a:r>
            <a:endParaRPr lang="en-US" dirty="0"/>
          </a:p>
        </p:txBody>
      </p:sp>
      <p:sp>
        <p:nvSpPr>
          <p:cNvPr id="4" name="Rectangle 3"/>
          <p:cNvSpPr/>
          <p:nvPr/>
        </p:nvSpPr>
        <p:spPr>
          <a:xfrm>
            <a:off x="5029948" y="4417809"/>
            <a:ext cx="3909935" cy="1477328"/>
          </a:xfrm>
          <a:prstGeom prst="rect">
            <a:avLst/>
          </a:prstGeom>
        </p:spPr>
        <p:txBody>
          <a:bodyPr wrap="square">
            <a:spAutoFit/>
          </a:bodyPr>
          <a:lstStyle/>
          <a:p>
            <a:r>
              <a:rPr lang="en-US" dirty="0" smtClean="0"/>
              <a:t>Early 19</a:t>
            </a:r>
            <a:r>
              <a:rPr lang="en-US" baseline="30000" dirty="0" smtClean="0"/>
              <a:t>th</a:t>
            </a:r>
            <a:r>
              <a:rPr lang="en-US" dirty="0" smtClean="0"/>
              <a:t> century Prussia 1819-1861</a:t>
            </a:r>
            <a:endParaRPr lang="en-US" dirty="0"/>
          </a:p>
          <a:p>
            <a:r>
              <a:rPr lang="en-US" dirty="0" smtClean="0"/>
              <a:t>Avoids war</a:t>
            </a:r>
          </a:p>
          <a:p>
            <a:r>
              <a:rPr lang="en-US" dirty="0" smtClean="0"/>
              <a:t>Military shrunk</a:t>
            </a:r>
          </a:p>
          <a:p>
            <a:r>
              <a:rPr lang="en-US" dirty="0" smtClean="0"/>
              <a:t>King risks mutiny in 1848 to force through constitution</a:t>
            </a:r>
            <a:endParaRPr lang="en-US" dirty="0"/>
          </a:p>
        </p:txBody>
      </p:sp>
      <p:sp>
        <p:nvSpPr>
          <p:cNvPr id="5" name="TextBox 4"/>
          <p:cNvSpPr txBox="1"/>
          <p:nvPr/>
        </p:nvSpPr>
        <p:spPr>
          <a:xfrm>
            <a:off x="2526866" y="2524671"/>
            <a:ext cx="5435017" cy="1477328"/>
          </a:xfrm>
          <a:prstGeom prst="rect">
            <a:avLst/>
          </a:prstGeom>
          <a:noFill/>
        </p:spPr>
        <p:txBody>
          <a:bodyPr wrap="square" rtlCol="0">
            <a:spAutoFit/>
          </a:bodyPr>
          <a:lstStyle/>
          <a:p>
            <a:r>
              <a:rPr lang="en-US" dirty="0" smtClean="0"/>
              <a:t>1806-1815 generation were Prussia’s most comprehensive militarists</a:t>
            </a:r>
          </a:p>
          <a:p>
            <a:r>
              <a:rPr lang="en-US" dirty="0" smtClean="0"/>
              <a:t>Mobilize society. Soldiers seek to dictate policy. The believe in war as Germany’s historic destiny. </a:t>
            </a:r>
          </a:p>
          <a:p>
            <a:r>
              <a:rPr lang="en-US" dirty="0" smtClean="0"/>
              <a:t>But no capitalist entanglement</a:t>
            </a:r>
            <a:endParaRPr lang="en-US" dirty="0"/>
          </a:p>
        </p:txBody>
      </p:sp>
    </p:spTree>
    <p:extLst>
      <p:ext uri="{BB962C8B-B14F-4D97-AF65-F5344CB8AC3E}">
        <p14:creationId xmlns:p14="http://schemas.microsoft.com/office/powerpoint/2010/main" val="2394103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175159"/>
            <a:ext cx="8288452" cy="923330"/>
          </a:xfrm>
          <a:prstGeom prst="rect">
            <a:avLst/>
          </a:prstGeom>
          <a:noFill/>
        </p:spPr>
        <p:txBody>
          <a:bodyPr wrap="square" rtlCol="0">
            <a:spAutoFit/>
          </a:bodyPr>
          <a:lstStyle/>
          <a:p>
            <a:r>
              <a:rPr lang="en-US" dirty="0" smtClean="0"/>
              <a:t>It is with the wars of unification of 1864-1871 amidst industrial revolution and comprehensive social modernization that German militarism takes on its quintessential form </a:t>
            </a:r>
            <a:r>
              <a:rPr lang="en-US" dirty="0" smtClean="0">
                <a:sym typeface="Wingdings"/>
              </a:rPr>
              <a:t> </a:t>
            </a:r>
            <a:r>
              <a:rPr lang="en-US" dirty="0" smtClean="0"/>
              <a:t>Germany’s previous history rewritten as a prelude to that glorious present. </a:t>
            </a:r>
            <a:endParaRPr lang="en-US" dirty="0"/>
          </a:p>
        </p:txBody>
      </p:sp>
      <p:sp>
        <p:nvSpPr>
          <p:cNvPr id="6" name="TextBox 5"/>
          <p:cNvSpPr txBox="1"/>
          <p:nvPr/>
        </p:nvSpPr>
        <p:spPr>
          <a:xfrm>
            <a:off x="321546" y="1595079"/>
            <a:ext cx="8288453" cy="3416320"/>
          </a:xfrm>
          <a:prstGeom prst="rect">
            <a:avLst/>
          </a:prstGeom>
          <a:noFill/>
        </p:spPr>
        <p:txBody>
          <a:bodyPr wrap="square" rtlCol="0">
            <a:spAutoFit/>
          </a:bodyPr>
          <a:lstStyle/>
          <a:p>
            <a:r>
              <a:rPr lang="en-US" dirty="0" smtClean="0"/>
              <a:t>Prussia’s soldiers had resisted constitution in 1848 and in 1871 they are granted exemption from the constitution by the constitution. </a:t>
            </a:r>
          </a:p>
          <a:p>
            <a:endParaRPr lang="en-US" dirty="0" smtClean="0"/>
          </a:p>
          <a:p>
            <a:r>
              <a:rPr lang="en-US" dirty="0" smtClean="0"/>
              <a:t>Monarch has </a:t>
            </a:r>
            <a:r>
              <a:rPr lang="en-US" dirty="0" err="1"/>
              <a:t>K</a:t>
            </a:r>
            <a:r>
              <a:rPr lang="en-US" dirty="0" err="1" smtClean="0"/>
              <a:t>ommandogewalt</a:t>
            </a:r>
            <a:r>
              <a:rPr lang="en-US" dirty="0" smtClean="0"/>
              <a:t> that extends not just to foreign interventions but personnel policy, locational decisions. </a:t>
            </a:r>
          </a:p>
          <a:p>
            <a:endParaRPr lang="en-US" dirty="0" smtClean="0"/>
          </a:p>
          <a:p>
            <a:r>
              <a:rPr lang="en-US" dirty="0" smtClean="0"/>
              <a:t>Military could take over from civilian authorities, if state of emergency was declared = basis for coup plans throughout the 1880s and 1890s. But from 1900s onwards the military makes a virtue of withdrawing from frontline policing of strikes etc. </a:t>
            </a:r>
          </a:p>
          <a:p>
            <a:endParaRPr lang="en-US" dirty="0" smtClean="0"/>
          </a:p>
          <a:p>
            <a:r>
              <a:rPr lang="en-US" dirty="0" smtClean="0"/>
              <a:t>Commanding generals and general staff have direct access to </a:t>
            </a:r>
            <a:r>
              <a:rPr lang="en-US" dirty="0"/>
              <a:t>K</a:t>
            </a:r>
            <a:r>
              <a:rPr lang="en-US" dirty="0" smtClean="0"/>
              <a:t>aiser with no civilian ministry or civil service in between </a:t>
            </a:r>
            <a:endParaRPr lang="en-US" dirty="0"/>
          </a:p>
        </p:txBody>
      </p:sp>
    </p:spTree>
    <p:extLst>
      <p:ext uri="{BB962C8B-B14F-4D97-AF65-F5344CB8AC3E}">
        <p14:creationId xmlns:p14="http://schemas.microsoft.com/office/powerpoint/2010/main" val="3860780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40px-Bebel_reichst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77" y="0"/>
            <a:ext cx="8468023" cy="6793664"/>
          </a:xfrm>
          <a:prstGeom prst="rect">
            <a:avLst/>
          </a:prstGeom>
        </p:spPr>
      </p:pic>
      <p:sp>
        <p:nvSpPr>
          <p:cNvPr id="2" name="TextBox 1"/>
          <p:cNvSpPr txBox="1"/>
          <p:nvPr/>
        </p:nvSpPr>
        <p:spPr>
          <a:xfrm>
            <a:off x="535971" y="387610"/>
            <a:ext cx="6523567" cy="369332"/>
          </a:xfrm>
          <a:prstGeom prst="rect">
            <a:avLst/>
          </a:prstGeom>
          <a:solidFill>
            <a:schemeClr val="bg1"/>
          </a:solidFill>
        </p:spPr>
        <p:txBody>
          <a:bodyPr wrap="square" rtlCol="0">
            <a:spAutoFit/>
          </a:bodyPr>
          <a:lstStyle/>
          <a:p>
            <a:r>
              <a:rPr lang="en-US" dirty="0" smtClean="0"/>
              <a:t>Squaring the budget with the Reichstag:</a:t>
            </a:r>
          </a:p>
        </p:txBody>
      </p:sp>
      <p:sp>
        <p:nvSpPr>
          <p:cNvPr id="3" name="Rectangle 2"/>
          <p:cNvSpPr/>
          <p:nvPr/>
        </p:nvSpPr>
        <p:spPr>
          <a:xfrm>
            <a:off x="1913333" y="5448300"/>
            <a:ext cx="6945753" cy="923330"/>
          </a:xfrm>
          <a:prstGeom prst="rect">
            <a:avLst/>
          </a:prstGeom>
          <a:solidFill>
            <a:schemeClr val="bg1"/>
          </a:solidFill>
        </p:spPr>
        <p:txBody>
          <a:bodyPr wrap="square">
            <a:spAutoFit/>
          </a:bodyPr>
          <a:lstStyle/>
          <a:p>
            <a:r>
              <a:rPr lang="en-US" dirty="0" smtClean="0"/>
              <a:t>1893 </a:t>
            </a:r>
            <a:r>
              <a:rPr lang="en-US" dirty="0" err="1" smtClean="0"/>
              <a:t>Quinquennat</a:t>
            </a:r>
            <a:r>
              <a:rPr lang="en-US" dirty="0" smtClean="0"/>
              <a:t>: budget set for five year period = duration of each Reichstag and service period cut from 3 to 2 years </a:t>
            </a:r>
            <a:r>
              <a:rPr lang="en-US" dirty="0" smtClean="0">
                <a:sym typeface="Wingdings"/>
              </a:rPr>
              <a:t> with given budget they can draft larger percentage of each cohort</a:t>
            </a:r>
            <a:endParaRPr lang="en-US" dirty="0"/>
          </a:p>
        </p:txBody>
      </p:sp>
      <p:sp>
        <p:nvSpPr>
          <p:cNvPr id="5" name="Rectangle 4"/>
          <p:cNvSpPr/>
          <p:nvPr/>
        </p:nvSpPr>
        <p:spPr>
          <a:xfrm>
            <a:off x="323184" y="1720565"/>
            <a:ext cx="7231182" cy="1754327"/>
          </a:xfrm>
          <a:prstGeom prst="rect">
            <a:avLst/>
          </a:prstGeom>
          <a:solidFill>
            <a:schemeClr val="bg1"/>
          </a:solidFill>
        </p:spPr>
        <p:txBody>
          <a:bodyPr wrap="square">
            <a:spAutoFit/>
          </a:bodyPr>
          <a:lstStyle/>
          <a:p>
            <a:r>
              <a:rPr lang="en-US" dirty="0" smtClean="0"/>
              <a:t>1874 formula agreed that sets army strength at 1 % of male population and funding at 225 </a:t>
            </a:r>
            <a:r>
              <a:rPr lang="en-US" dirty="0" err="1" smtClean="0"/>
              <a:t>thaler</a:t>
            </a:r>
            <a:r>
              <a:rPr lang="en-US" dirty="0" smtClean="0"/>
              <a:t> per soldier.</a:t>
            </a:r>
          </a:p>
          <a:p>
            <a:r>
              <a:rPr lang="en-US" dirty="0" smtClean="0"/>
              <a:t>Army budget set on that basis for 7 year period. </a:t>
            </a:r>
          </a:p>
          <a:p>
            <a:r>
              <a:rPr lang="en-US" dirty="0" smtClean="0"/>
              <a:t>1880 and 1887 </a:t>
            </a:r>
            <a:r>
              <a:rPr lang="en-US" dirty="0" err="1" smtClean="0"/>
              <a:t>Septennat</a:t>
            </a:r>
            <a:r>
              <a:rPr lang="en-US" dirty="0" smtClean="0"/>
              <a:t> renewed </a:t>
            </a:r>
            <a:r>
              <a:rPr lang="en-US" dirty="0" smtClean="0">
                <a:sym typeface="Wingdings"/>
              </a:rPr>
              <a:t> major clashes with liberals and emerging socialist opposition resolved by calling elections and government campaigning for “patriotic” parties. </a:t>
            </a:r>
            <a:endParaRPr lang="en-US" dirty="0"/>
          </a:p>
        </p:txBody>
      </p:sp>
    </p:spTree>
    <p:extLst>
      <p:ext uri="{BB962C8B-B14F-4D97-AF65-F5344CB8AC3E}">
        <p14:creationId xmlns:p14="http://schemas.microsoft.com/office/powerpoint/2010/main" val="207848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6790</TotalTime>
  <Words>3981</Words>
  <Application>Microsoft Macintosh PowerPoint</Application>
  <PresentationFormat>On-screen Show (4:3)</PresentationFormat>
  <Paragraphs>222</Paragraphs>
  <Slides>65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Tooze</dc:creator>
  <cp:lastModifiedBy>Adam Tooze</cp:lastModifiedBy>
  <cp:revision>77</cp:revision>
  <dcterms:created xsi:type="dcterms:W3CDTF">2018-02-22T04:01:45Z</dcterms:created>
  <dcterms:modified xsi:type="dcterms:W3CDTF">2018-04-08T20:33:47Z</dcterms:modified>
</cp:coreProperties>
</file>